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2"/>
  </p:sldMasterIdLst>
  <p:notesMasterIdLst>
    <p:notesMasterId r:id="rId110"/>
  </p:notesMasterIdLst>
  <p:handoutMasterIdLst>
    <p:handoutMasterId r:id="rId111"/>
  </p:handoutMasterIdLst>
  <p:sldIdLst>
    <p:sldId id="272" r:id="rId3"/>
    <p:sldId id="376" r:id="rId4"/>
    <p:sldId id="377" r:id="rId5"/>
    <p:sldId id="273" r:id="rId6"/>
    <p:sldId id="265" r:id="rId7"/>
    <p:sldId id="274" r:id="rId8"/>
    <p:sldId id="279" r:id="rId9"/>
    <p:sldId id="275" r:id="rId10"/>
    <p:sldId id="276" r:id="rId11"/>
    <p:sldId id="277" r:id="rId12"/>
    <p:sldId id="278" r:id="rId13"/>
    <p:sldId id="365" r:id="rId14"/>
    <p:sldId id="361" r:id="rId15"/>
    <p:sldId id="360" r:id="rId16"/>
    <p:sldId id="363" r:id="rId17"/>
    <p:sldId id="364" r:id="rId18"/>
    <p:sldId id="281" r:id="rId19"/>
    <p:sldId id="343" r:id="rId20"/>
    <p:sldId id="285" r:id="rId21"/>
    <p:sldId id="362" r:id="rId22"/>
    <p:sldId id="344" r:id="rId23"/>
    <p:sldId id="283" r:id="rId24"/>
    <p:sldId id="286" r:id="rId25"/>
    <p:sldId id="292" r:id="rId26"/>
    <p:sldId id="294" r:id="rId27"/>
    <p:sldId id="295" r:id="rId28"/>
    <p:sldId id="296" r:id="rId29"/>
    <p:sldId id="303" r:id="rId30"/>
    <p:sldId id="298" r:id="rId31"/>
    <p:sldId id="288" r:id="rId32"/>
    <p:sldId id="287" r:id="rId33"/>
    <p:sldId id="289" r:id="rId34"/>
    <p:sldId id="290" r:id="rId35"/>
    <p:sldId id="291" r:id="rId36"/>
    <p:sldId id="339" r:id="rId37"/>
    <p:sldId id="367" r:id="rId38"/>
    <p:sldId id="342" r:id="rId39"/>
    <p:sldId id="299" r:id="rId40"/>
    <p:sldId id="300" r:id="rId41"/>
    <p:sldId id="302" r:id="rId42"/>
    <p:sldId id="324" r:id="rId43"/>
    <p:sldId id="368" r:id="rId44"/>
    <p:sldId id="369" r:id="rId45"/>
    <p:sldId id="341" r:id="rId46"/>
    <p:sldId id="297" r:id="rId47"/>
    <p:sldId id="301" r:id="rId48"/>
    <p:sldId id="308" r:id="rId49"/>
    <p:sldId id="309" r:id="rId50"/>
    <p:sldId id="310" r:id="rId51"/>
    <p:sldId id="370" r:id="rId52"/>
    <p:sldId id="371" r:id="rId53"/>
    <p:sldId id="352" r:id="rId54"/>
    <p:sldId id="323" r:id="rId55"/>
    <p:sldId id="351" r:id="rId56"/>
    <p:sldId id="356" r:id="rId57"/>
    <p:sldId id="357" r:id="rId58"/>
    <p:sldId id="359" r:id="rId59"/>
    <p:sldId id="358" r:id="rId60"/>
    <p:sldId id="345" r:id="rId61"/>
    <p:sldId id="346" r:id="rId62"/>
    <p:sldId id="347" r:id="rId63"/>
    <p:sldId id="348" r:id="rId64"/>
    <p:sldId id="349" r:id="rId65"/>
    <p:sldId id="350" r:id="rId66"/>
    <p:sldId id="373" r:id="rId67"/>
    <p:sldId id="372" r:id="rId68"/>
    <p:sldId id="315" r:id="rId69"/>
    <p:sldId id="311" r:id="rId70"/>
    <p:sldId id="312" r:id="rId71"/>
    <p:sldId id="313" r:id="rId72"/>
    <p:sldId id="316" r:id="rId73"/>
    <p:sldId id="282" r:id="rId74"/>
    <p:sldId id="321" r:id="rId75"/>
    <p:sldId id="322" r:id="rId76"/>
    <p:sldId id="314" r:id="rId77"/>
    <p:sldId id="280" r:id="rId78"/>
    <p:sldId id="333" r:id="rId79"/>
    <p:sldId id="284" r:id="rId80"/>
    <p:sldId id="366" r:id="rId81"/>
    <p:sldId id="380" r:id="rId82"/>
    <p:sldId id="332" r:id="rId83"/>
    <p:sldId id="355" r:id="rId84"/>
    <p:sldId id="335" r:id="rId85"/>
    <p:sldId id="336" r:id="rId86"/>
    <p:sldId id="337" r:id="rId87"/>
    <p:sldId id="334" r:id="rId88"/>
    <p:sldId id="338" r:id="rId89"/>
    <p:sldId id="353" r:id="rId90"/>
    <p:sldId id="354" r:id="rId91"/>
    <p:sldId id="374" r:id="rId92"/>
    <p:sldId id="304" r:id="rId93"/>
    <p:sldId id="305" r:id="rId94"/>
    <p:sldId id="306" r:id="rId95"/>
    <p:sldId id="307" r:id="rId96"/>
    <p:sldId id="375" r:id="rId97"/>
    <p:sldId id="317" r:id="rId98"/>
    <p:sldId id="318" r:id="rId99"/>
    <p:sldId id="325" r:id="rId100"/>
    <p:sldId id="326" r:id="rId101"/>
    <p:sldId id="319" r:id="rId102"/>
    <p:sldId id="320" r:id="rId103"/>
    <p:sldId id="379" r:id="rId104"/>
    <p:sldId id="381" r:id="rId105"/>
    <p:sldId id="384" r:id="rId106"/>
    <p:sldId id="382" r:id="rId107"/>
    <p:sldId id="383" r:id="rId108"/>
    <p:sldId id="378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B6BB"/>
    <a:srgbClr val="F4CC20"/>
    <a:srgbClr val="72C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58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4" d="100"/>
          <a:sy n="94" d="100"/>
        </p:scale>
        <p:origin x="193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20EA5F0D-C1DC-412F-A146-DDB3A74B588F}" type="datetimeFigureOut">
              <a:rPr lang="en-US" altLang="zh-TW"/>
              <a:t>7/15/2014</a:t>
            </a:fld>
            <a:endParaRPr lang="zh-TW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7BAE14B8-3CC9-472D-9BC5-A84D80684DE2}" type="slidenum">
              <a:rPr lang="zh-TW"/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TW" sz="1200"/>
            </a:lvl1pPr>
          </a:lstStyle>
          <a:p>
            <a:fld id="{A8CDE508-72C8-4AB5-AA9C-1584D31690E0}" type="datetimeFigureOut">
              <a:t>2014/7/15</a:t>
            </a:fld>
            <a:endParaRPr 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/>
              <a:t>按一下以編輯母片文字樣式</a:t>
            </a:r>
          </a:p>
          <a:p>
            <a:pPr lvl="1"/>
            <a:r>
              <a:rPr lang="zh-TW"/>
              <a:t>第二層</a:t>
            </a:r>
          </a:p>
          <a:p>
            <a:pPr lvl="2"/>
            <a:r>
              <a:rPr lang="zh-TW"/>
              <a:t>第三層</a:t>
            </a:r>
          </a:p>
          <a:p>
            <a:pPr lvl="3"/>
            <a:r>
              <a:rPr lang="zh-TW"/>
              <a:t>第四層</a:t>
            </a:r>
          </a:p>
          <a:p>
            <a:pPr lvl="4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TW" sz="1200"/>
            </a:lvl1pPr>
          </a:lstStyle>
          <a:p>
            <a:endParaRPr lang="zh-TW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TW" sz="1200"/>
            </a:lvl1pPr>
          </a:lstStyle>
          <a:p>
            <a:fld id="{7FB667E1-E601-4AAF-B95C-B25720D70A60}" type="slidenum">
              <a:t>‹#›</a:t>
            </a:fld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TW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為什麼要用</a:t>
            </a:r>
            <a:r>
              <a:rPr lang="en-US" altLang="zh-TW" dirty="0" smtClean="0"/>
              <a:t>NGUI:</a:t>
            </a:r>
          </a:p>
          <a:p>
            <a:r>
              <a:rPr lang="zh-TW" altLang="en-US" dirty="0" smtClean="0"/>
              <a:t>不夠美，內建</a:t>
            </a:r>
            <a:r>
              <a:rPr lang="en-US" altLang="zh-TW" dirty="0" smtClean="0"/>
              <a:t>UI</a:t>
            </a:r>
            <a:r>
              <a:rPr lang="zh-TW" altLang="en-US" dirty="0" smtClean="0"/>
              <a:t>不方便</a:t>
            </a:r>
            <a:endParaRPr lang="en-US" altLang="zh-TW" dirty="0" smtClean="0"/>
          </a:p>
          <a:p>
            <a:r>
              <a:rPr lang="en-US" altLang="zh-TW" dirty="0" smtClean="0"/>
              <a:t>NGUI:</a:t>
            </a:r>
            <a:r>
              <a:rPr lang="zh-TW" altLang="en-US" dirty="0" smtClean="0"/>
              <a:t>效能高 快速 可即使修改編輯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145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直接顯示</a:t>
            </a:r>
            <a:r>
              <a:rPr lang="en-US" altLang="zh-TW" dirty="0" smtClean="0"/>
              <a:t>Texture</a:t>
            </a:r>
          </a:p>
          <a:p>
            <a:r>
              <a:rPr lang="zh-TW" altLang="en-US" dirty="0" smtClean="0"/>
              <a:t>使用時機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9665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不同材質的優先權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610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大小修正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2230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載入</a:t>
            </a:r>
            <a:r>
              <a:rPr lang="en-US" altLang="zh-TW" dirty="0" smtClean="0"/>
              <a:t>Texture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1975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自行 對其 行數 漸層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810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文字段行處理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6130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特殊代碼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444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修該文字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8342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等到</a:t>
            </a:r>
            <a:r>
              <a:rPr lang="en-US" altLang="zh-TW" dirty="0" smtClean="0"/>
              <a:t>Import</a:t>
            </a:r>
            <a:r>
              <a:rPr lang="zh-TW" altLang="en-US" dirty="0" smtClean="0"/>
              <a:t>完畢後重新開啟</a:t>
            </a:r>
            <a:r>
              <a:rPr lang="en-US" altLang="zh-TW" dirty="0" smtClean="0"/>
              <a:t>unity</a:t>
            </a:r>
            <a:r>
              <a:rPr lang="zh-TW" altLang="en-US" dirty="0" smtClean="0"/>
              <a:t>，就會看見</a:t>
            </a:r>
            <a:r>
              <a:rPr lang="en-US" altLang="zh-TW" dirty="0" smtClean="0"/>
              <a:t>project</a:t>
            </a:r>
            <a:r>
              <a:rPr lang="zh-TW" altLang="en-US" dirty="0" smtClean="0"/>
              <a:t>內多了一個</a:t>
            </a:r>
            <a:r>
              <a:rPr lang="en-US" altLang="zh-TW" dirty="0" smtClean="0"/>
              <a:t>NGUI</a:t>
            </a:r>
            <a:r>
              <a:rPr lang="zh-TW" altLang="en-US" dirty="0" smtClean="0"/>
              <a:t>的資料夾，裡面有範例及核心</a:t>
            </a:r>
            <a:r>
              <a:rPr lang="en-US" altLang="zh-TW" dirty="0" smtClean="0"/>
              <a:t>Script</a:t>
            </a:r>
            <a:r>
              <a:rPr lang="zh-TW" altLang="en-US" dirty="0" smtClean="0"/>
              <a:t>，上方的工具列多了</a:t>
            </a:r>
            <a:r>
              <a:rPr lang="en-US" altLang="zh-TW" dirty="0" smtClean="0"/>
              <a:t>NGUI</a:t>
            </a:r>
            <a:r>
              <a:rPr lang="zh-TW" altLang="en-US" dirty="0" smtClean="0"/>
              <a:t>的選項，主要是用於快速建立</a:t>
            </a:r>
            <a:r>
              <a:rPr lang="en-US" altLang="zh-TW" dirty="0" smtClean="0"/>
              <a:t>NGUI</a:t>
            </a:r>
            <a:r>
              <a:rPr lang="zh-TW" altLang="en-US" dirty="0" smtClean="0"/>
              <a:t>的</a:t>
            </a:r>
            <a:r>
              <a:rPr lang="en-US" altLang="zh-TW" dirty="0" smtClean="0"/>
              <a:t>Object</a:t>
            </a:r>
            <a:r>
              <a:rPr lang="zh-TW" altLang="en-US" dirty="0" smtClean="0"/>
              <a:t>和一些工具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319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NGUI</a:t>
            </a:r>
            <a:r>
              <a:rPr lang="zh-TW" altLang="en-US" dirty="0" smtClean="0"/>
              <a:t>他有支援</a:t>
            </a:r>
            <a:r>
              <a:rPr lang="en-US" altLang="zh-TW" dirty="0" smtClean="0"/>
              <a:t>3D</a:t>
            </a:r>
            <a:r>
              <a:rPr lang="zh-TW" altLang="en-US" dirty="0" smtClean="0"/>
              <a:t>及</a:t>
            </a:r>
            <a:r>
              <a:rPr lang="en-US" altLang="zh-TW" dirty="0" smtClean="0"/>
              <a:t>2D</a:t>
            </a:r>
            <a:r>
              <a:rPr lang="zh-TW" altLang="en-US" dirty="0" smtClean="0"/>
              <a:t>兩種類型的</a:t>
            </a:r>
            <a:r>
              <a:rPr lang="en-US" altLang="zh-TW" dirty="0" smtClean="0"/>
              <a:t>UI</a:t>
            </a:r>
            <a:r>
              <a:rPr lang="zh-TW" altLang="en-US" dirty="0" smtClean="0"/>
              <a:t>，這邊我們介紹最基本的</a:t>
            </a:r>
            <a:r>
              <a:rPr lang="en-US" altLang="zh-TW" dirty="0" smtClean="0"/>
              <a:t>2D</a:t>
            </a:r>
            <a:r>
              <a:rPr lang="zh-TW" altLang="en-US" dirty="0" smtClean="0"/>
              <a:t> </a:t>
            </a:r>
            <a:r>
              <a:rPr lang="en-US" altLang="zh-TW" dirty="0" smtClean="0"/>
              <a:t>UI</a:t>
            </a:r>
            <a:r>
              <a:rPr lang="zh-TW" altLang="en-US" dirty="0" smtClean="0"/>
              <a:t>，首先從</a:t>
            </a:r>
            <a:r>
              <a:rPr lang="en-US" altLang="zh-TW" dirty="0" smtClean="0"/>
              <a:t>NGUI</a:t>
            </a:r>
            <a:r>
              <a:rPr lang="zh-TW" altLang="en-US" dirty="0" smtClean="0"/>
              <a:t>的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988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不同的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解析度會和視窗對應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9060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MVC</a:t>
            </a:r>
            <a:r>
              <a:rPr lang="zh-TW" altLang="en-US" dirty="0" smtClean="0"/>
              <a:t>架構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0554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UIGeometry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繪圖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5055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View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Geomtry</a:t>
            </a:r>
            <a:r>
              <a:rPr lang="zh-TW" altLang="en-US" dirty="0" smtClean="0"/>
              <a:t>庫 </a:t>
            </a:r>
            <a:r>
              <a:rPr lang="en-US" altLang="zh-TW" dirty="0" smtClean="0"/>
              <a:t>UI</a:t>
            </a:r>
            <a:r>
              <a:rPr lang="zh-TW" altLang="en-US" dirty="0" smtClean="0"/>
              <a:t>系列繼承</a:t>
            </a:r>
            <a:r>
              <a:rPr lang="en-US" altLang="zh-TW" dirty="0" smtClean="0"/>
              <a:t>widget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70528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控制</a:t>
            </a:r>
            <a:r>
              <a:rPr lang="en-US" altLang="zh-TW" dirty="0" err="1" smtClean="0"/>
              <a:t>Vierw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UIcamera</a:t>
            </a:r>
            <a:r>
              <a:rPr lang="zh-TW" altLang="en-US" dirty="0" smtClean="0"/>
              <a:t>新增了監聽事件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136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所有的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物件基礎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B667E1-E601-4AAF-B95C-B25720D70A60}" type="slidenum">
              <a:rPr lang="en-US" altLang="zh-TW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8680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pPr/>
              <a:t>7/15/2014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146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pPr/>
              <a:t>7/15/2014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97285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pPr/>
              <a:t>7/15/2014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pPr/>
              <a:t>‹#›</a:t>
            </a:fld>
            <a:endParaRPr lang="en-US" altLang="zh-TW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05201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pPr/>
              <a:t>7/15/2014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65898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pPr/>
              <a:t>7/15/2014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596110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pPr/>
              <a:t>7/15/2014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896065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t>7/15/2014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7215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t>7/15/2014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8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t>7/15/2014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41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t>7/15/2014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086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pPr/>
              <a:t>7/15/2014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177571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t>7/15/2014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957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t>7/15/2014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34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t>7/15/2014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178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t>7/15/2014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0466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 altLang="zh-TW" smtClean="0"/>
              <a:t>7/15/2014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9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83DDF-CA54-461A-A486-592D2374C532}" type="datetimeFigureOut">
              <a:rPr lang="en-US" altLang="zh-TW" smtClean="0"/>
              <a:pPr/>
              <a:t>7/15/2014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9AD5-F248-4919-864A-CFD76CC027D6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414739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unity3d.com/ScriptReference/PlayerPrefs.GetFloat.html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Unity </a:t>
            </a:r>
            <a:r>
              <a:rPr lang="zh-TW" altLang="en-US" dirty="0" smtClean="0"/>
              <a:t>教學</a:t>
            </a:r>
            <a:r>
              <a:rPr lang="en-US" altLang="zh-TW" dirty="0" smtClean="0"/>
              <a:t> </a:t>
            </a:r>
            <a:endParaRPr 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NGUI</a:t>
            </a:r>
            <a:r>
              <a:rPr lang="zh-TW" altLang="en-US" dirty="0" smtClean="0"/>
              <a:t>及</a:t>
            </a:r>
            <a:r>
              <a:rPr lang="en-US" altLang="zh-TW" dirty="0" smtClean="0"/>
              <a:t>unity</a:t>
            </a:r>
            <a:r>
              <a:rPr lang="zh-TW" altLang="en-US" dirty="0" smtClean="0"/>
              <a:t>技巧</a:t>
            </a:r>
            <a:endParaRPr lang="zh-TW" dirty="0"/>
          </a:p>
        </p:txBody>
      </p:sp>
    </p:spTree>
    <p:extLst>
      <p:ext uri="{BB962C8B-B14F-4D97-AF65-F5344CB8AC3E}">
        <p14:creationId xmlns:p14="http://schemas.microsoft.com/office/powerpoint/2010/main" val="2671542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Resolution</a:t>
            </a:r>
            <a:endParaRPr lang="zh-TW" altLang="en-US" dirty="0"/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422" y="1648948"/>
            <a:ext cx="4568013" cy="37132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817" y="1648948"/>
            <a:ext cx="2352381" cy="3019048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201912" y="2314194"/>
            <a:ext cx="493614" cy="17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 flipH="1">
            <a:off x="3244906" y="2419391"/>
            <a:ext cx="3957008" cy="14647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2395243" y="3819441"/>
            <a:ext cx="906308" cy="2670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6425076" y="4741933"/>
            <a:ext cx="3293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投影的大小會根據視窗的大小來決定，例如目前的解析度為</a:t>
            </a:r>
            <a:r>
              <a:rPr lang="en-US" altLang="zh-TW" dirty="0" smtClean="0"/>
              <a:t>1586X817</a:t>
            </a:r>
            <a:r>
              <a:rPr lang="zh-TW" altLang="en-US" dirty="0" smtClean="0"/>
              <a:t>，</a:t>
            </a:r>
            <a:r>
              <a:rPr lang="en-US" altLang="zh-TW" dirty="0" smtClean="0"/>
              <a:t>UI</a:t>
            </a:r>
            <a:r>
              <a:rPr lang="zh-TW" altLang="en-US" dirty="0" smtClean="0"/>
              <a:t>的大小也是如此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124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smtClean="0"/>
              <a:t>Static</a:t>
            </a:r>
            <a:r>
              <a:rPr lang="zh-TW" altLang="en-US" dirty="0"/>
              <a:t>變數傳遞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Static</a:t>
            </a:r>
            <a:r>
              <a:rPr lang="zh-TW" altLang="en-US" dirty="0" smtClean="0"/>
              <a:t>全域變數可以在程式任何地方讀取或修改變數的值</a:t>
            </a:r>
            <a:endParaRPr lang="en-US" altLang="zh-TW" dirty="0" smtClean="0"/>
          </a:p>
          <a:p>
            <a:r>
              <a:rPr lang="zh-TW" altLang="en-US" dirty="0" smtClean="0"/>
              <a:t>但缺點是必須在程式執行開始時就產生，如果使用過多會造成記憶體過大</a:t>
            </a:r>
            <a:endParaRPr lang="en-US" altLang="zh-TW" dirty="0" smtClean="0"/>
          </a:p>
          <a:p>
            <a:r>
              <a:rPr lang="zh-TW" altLang="en-US" dirty="0" smtClean="0"/>
              <a:t>所有類型的變數都可以使用，這為</a:t>
            </a:r>
            <a:r>
              <a:rPr lang="en-US" altLang="zh-TW" dirty="0" smtClean="0"/>
              <a:t>static</a:t>
            </a:r>
            <a:r>
              <a:rPr lang="zh-TW" altLang="en-US" dirty="0" smtClean="0"/>
              <a:t>的優點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Static</a:t>
            </a:r>
            <a:r>
              <a:rPr lang="zh-TW" altLang="en-US" dirty="0" smtClean="0"/>
              <a:t>變數使用方法</a:t>
            </a:r>
            <a:r>
              <a:rPr lang="en-US" altLang="zh-TW" dirty="0" smtClean="0"/>
              <a:t>:</a:t>
            </a:r>
          </a:p>
          <a:p>
            <a:r>
              <a:rPr lang="zh-TW" altLang="en-US" dirty="0" smtClean="0"/>
              <a:t>在變數宣告前面加入</a:t>
            </a:r>
            <a:r>
              <a:rPr lang="en-US" altLang="zh-TW" dirty="0" smtClean="0"/>
              <a:t>static </a:t>
            </a:r>
            <a:r>
              <a:rPr lang="en-US" altLang="zh-TW" dirty="0" err="1" smtClean="0"/>
              <a:t>eg</a:t>
            </a:r>
            <a:r>
              <a:rPr lang="en-US" altLang="zh-TW" dirty="0" smtClean="0"/>
              <a:t>: static Vector3 v = new Vector3();</a:t>
            </a:r>
          </a:p>
          <a:p>
            <a:r>
              <a:rPr lang="zh-TW" altLang="en-US" dirty="0" smtClean="0"/>
              <a:t>要使用此變數 </a:t>
            </a:r>
            <a:r>
              <a:rPr lang="en-US" altLang="zh-TW" dirty="0" err="1" smtClean="0"/>
              <a:t>ClassName</a:t>
            </a:r>
            <a:r>
              <a:rPr lang="en-US" altLang="zh-TW" dirty="0" smtClean="0"/>
              <a:t>.</a:t>
            </a:r>
            <a:r>
              <a:rPr lang="zh-TW" altLang="en-US" dirty="0" smtClean="0"/>
              <a:t>變數名稱 </a:t>
            </a:r>
            <a:r>
              <a:rPr lang="en-US" altLang="zh-TW" dirty="0" err="1" smtClean="0"/>
              <a:t>eg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Class.v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51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/>
              <a:t>DontDestroyOnLoad</a:t>
            </a:r>
            <a:r>
              <a:rPr lang="en-US" altLang="zh-TW" dirty="0" smtClean="0"/>
              <a:t>()</a:t>
            </a:r>
            <a:r>
              <a:rPr lang="zh-TW" altLang="en-US" dirty="0"/>
              <a:t>變數傳遞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基本上就是直接使用留下的</a:t>
            </a:r>
            <a:r>
              <a:rPr lang="en-US" altLang="zh-TW" dirty="0" smtClean="0"/>
              <a:t>Object</a:t>
            </a:r>
            <a:r>
              <a:rPr lang="zh-TW" altLang="en-US" dirty="0" smtClean="0"/>
              <a:t>上的</a:t>
            </a:r>
            <a:r>
              <a:rPr lang="en-US" altLang="zh-TW" dirty="0" smtClean="0"/>
              <a:t>Script</a:t>
            </a:r>
          </a:p>
          <a:p>
            <a:r>
              <a:rPr lang="zh-TW" altLang="en-US" dirty="0" smtClean="0"/>
              <a:t>但是要注意</a:t>
            </a:r>
            <a:r>
              <a:rPr lang="en-US" altLang="zh-TW" dirty="0" smtClean="0"/>
              <a:t>NGUI</a:t>
            </a:r>
            <a:r>
              <a:rPr lang="zh-TW" altLang="en-US" dirty="0" smtClean="0"/>
              <a:t>無法使用</a:t>
            </a:r>
            <a:r>
              <a:rPr lang="en-US" altLang="zh-TW" dirty="0" err="1"/>
              <a:t>DontDestroyOnLoad</a:t>
            </a:r>
            <a:r>
              <a:rPr lang="en-US" altLang="zh-TW" dirty="0" smtClean="0"/>
              <a:t>()</a:t>
            </a:r>
          </a:p>
          <a:p>
            <a:r>
              <a:rPr lang="en-US" altLang="zh-TW" dirty="0" smtClean="0"/>
              <a:t>NGUI</a:t>
            </a:r>
            <a:r>
              <a:rPr lang="zh-TW" altLang="en-US" dirty="0" smtClean="0"/>
              <a:t>內部有自己的回收機制，在切換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時一定會自動刪除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314" y="3560808"/>
            <a:ext cx="5180422" cy="317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Homework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027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Homework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請利用</a:t>
            </a:r>
            <a:r>
              <a:rPr lang="en-US" altLang="zh-TW" dirty="0" err="1"/>
              <a:t>Exmaple</a:t>
            </a:r>
            <a:r>
              <a:rPr lang="en-US" altLang="zh-TW" dirty="0"/>
              <a:t> </a:t>
            </a:r>
            <a:r>
              <a:rPr lang="en-US" altLang="zh-TW" dirty="0" smtClean="0"/>
              <a:t>7</a:t>
            </a:r>
            <a:r>
              <a:rPr lang="zh-TW" altLang="en-US" dirty="0" smtClean="0"/>
              <a:t>當作主選單，點擊</a:t>
            </a:r>
            <a:r>
              <a:rPr lang="en-US" altLang="zh-TW" dirty="0" err="1"/>
              <a:t>Exmaple</a:t>
            </a:r>
            <a:r>
              <a:rPr lang="en-US" altLang="zh-TW" dirty="0"/>
              <a:t> </a:t>
            </a:r>
            <a:r>
              <a:rPr lang="en-US" altLang="zh-TW" dirty="0" smtClean="0"/>
              <a:t>7</a:t>
            </a:r>
            <a:r>
              <a:rPr lang="zh-TW" altLang="en-US" dirty="0" smtClean="0"/>
              <a:t>下方按鈕可以切換到不同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，分別為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HW1</a:t>
            </a:r>
          </a:p>
          <a:p>
            <a:r>
              <a:rPr lang="en-US" altLang="zh-TW" dirty="0" smtClean="0"/>
              <a:t>HW2</a:t>
            </a:r>
          </a:p>
          <a:p>
            <a:r>
              <a:rPr lang="zh-TW" altLang="en-US" dirty="0" smtClean="0"/>
              <a:t>每個範例要有切換回主選單的按鈕功能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559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Homework-Example 7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在此範例請新增一個</a:t>
            </a:r>
            <a:r>
              <a:rPr lang="en-US" altLang="zh-TW" dirty="0" smtClean="0"/>
              <a:t>sprite</a:t>
            </a:r>
            <a:r>
              <a:rPr lang="zh-TW" altLang="en-US" dirty="0" smtClean="0"/>
              <a:t>，點擊下方的按鈕後可以切換圖片並顯示文字</a:t>
            </a:r>
            <a:endParaRPr lang="en-US" altLang="zh-TW" dirty="0" smtClean="0"/>
          </a:p>
          <a:p>
            <a:r>
              <a:rPr lang="zh-TW" altLang="en-US" dirty="0"/>
              <a:t>點擊</a:t>
            </a:r>
            <a:r>
              <a:rPr lang="zh-TW" altLang="en-US" dirty="0" smtClean="0"/>
              <a:t>完圖片後要能產生一個按鈕</a:t>
            </a:r>
            <a:endParaRPr lang="en-US" altLang="zh-TW" dirty="0" smtClean="0"/>
          </a:p>
          <a:p>
            <a:r>
              <a:rPr lang="zh-TW" altLang="en-US" dirty="0" smtClean="0"/>
              <a:t>點下按鈕後會進入不同的作業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1871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Homework-Hw1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請在此作業加入切換子彈的功能</a:t>
            </a:r>
            <a:endParaRPr lang="en-US" altLang="zh-TW" dirty="0" smtClean="0"/>
          </a:p>
          <a:p>
            <a:r>
              <a:rPr lang="zh-TW" altLang="en-US" dirty="0" smtClean="0"/>
              <a:t>加入三個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可以讓使用者點擊後切換不同的子彈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8360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Homework-Hw2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請添加</a:t>
            </a:r>
            <a:r>
              <a:rPr lang="en-US" altLang="zh-TW" dirty="0" err="1" smtClean="0"/>
              <a:t>Uislider</a:t>
            </a:r>
            <a:r>
              <a:rPr lang="zh-TW" altLang="en-US" dirty="0" smtClean="0"/>
              <a:t>來讓星球距離改變</a:t>
            </a:r>
            <a:endParaRPr lang="en-US" altLang="zh-TW" dirty="0" smtClean="0"/>
          </a:p>
          <a:p>
            <a:r>
              <a:rPr lang="en-US" altLang="zh-TW" dirty="0"/>
              <a:t>http://www.tasharen.com/forum/index.php?topic=6715.0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6552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Thank for listening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567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size adjust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3737" y="2200782"/>
            <a:ext cx="4330429" cy="32761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088" y="2200782"/>
            <a:ext cx="5559167" cy="3067133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783737" y="3673784"/>
            <a:ext cx="413884" cy="3074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886318" y="5089890"/>
            <a:ext cx="413884" cy="2832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9036264" y="3843717"/>
            <a:ext cx="413884" cy="242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195088" y="5373112"/>
            <a:ext cx="555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UI</a:t>
            </a:r>
            <a:r>
              <a:rPr lang="zh-TW" altLang="en-US" dirty="0" smtClean="0"/>
              <a:t> 的解析度會隨者</a:t>
            </a:r>
            <a:r>
              <a:rPr lang="en-US" altLang="zh-TW" dirty="0" smtClean="0"/>
              <a:t>Game</a:t>
            </a:r>
            <a:r>
              <a:rPr lang="zh-TW" altLang="en-US" dirty="0" smtClean="0"/>
              <a:t>視窗解析度調整，在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中可以看到目前的解析度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664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NGUI structure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107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NGUI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NGUI</a:t>
            </a:r>
            <a:r>
              <a:rPr lang="zh-TW" altLang="en-US" dirty="0" smtClean="0"/>
              <a:t>遵循著</a:t>
            </a:r>
            <a:r>
              <a:rPr lang="en-US" altLang="zh-TW" dirty="0" smtClean="0"/>
              <a:t>MVC</a:t>
            </a:r>
            <a:r>
              <a:rPr lang="zh-TW" altLang="en-US" dirty="0" smtClean="0"/>
              <a:t>的架構</a:t>
            </a:r>
            <a:r>
              <a:rPr lang="en-US" altLang="zh-TW" dirty="0" smtClean="0"/>
              <a:t>-</a:t>
            </a:r>
            <a:r>
              <a:rPr lang="zh-TW" altLang="en-US" dirty="0" smtClean="0"/>
              <a:t>分成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View</a:t>
            </a:r>
            <a:r>
              <a:rPr lang="zh-TW" altLang="en-US" dirty="0" smtClean="0"/>
              <a:t>、</a:t>
            </a:r>
            <a:r>
              <a:rPr lang="en-US" altLang="zh-TW" dirty="0" smtClean="0"/>
              <a:t>Control</a:t>
            </a:r>
            <a:r>
              <a:rPr lang="zh-TW" altLang="en-US" dirty="0" smtClean="0"/>
              <a:t>三類</a:t>
            </a:r>
            <a:r>
              <a:rPr lang="en-US" altLang="zh-TW" dirty="0" smtClean="0"/>
              <a:t>Component</a:t>
            </a:r>
            <a:endParaRPr lang="zh-TW" altLang="en-US" dirty="0"/>
          </a:p>
        </p:txBody>
      </p:sp>
      <p:pic>
        <p:nvPicPr>
          <p:cNvPr id="6146" name="Picture 2" descr="http://www.cocoachina.com/bbs/attachment/Fid_22/22_184743_11f64bc0b00053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361" y="2575677"/>
            <a:ext cx="5708818" cy="414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20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NGUI structure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675" y="2537136"/>
            <a:ext cx="4600000" cy="3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5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NGUI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View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197" y="1935921"/>
            <a:ext cx="5659005" cy="465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0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NGUI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Control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816" y="1761260"/>
            <a:ext cx="4019048" cy="492380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4715" y="2096064"/>
            <a:ext cx="2244408" cy="447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5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Component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5335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UIWidget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353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UIWidget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1110" y="1723301"/>
            <a:ext cx="5140486" cy="315681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68630" y="172330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/>
              <a:t>UIWidget</a:t>
            </a:r>
            <a:r>
              <a:rPr lang="en-US" altLang="zh-TW" dirty="0"/>
              <a:t> </a:t>
            </a:r>
            <a:r>
              <a:rPr lang="zh-TW" altLang="en-US" dirty="0"/>
              <a:t>是</a:t>
            </a:r>
            <a:r>
              <a:rPr lang="en-US" altLang="zh-TW" dirty="0"/>
              <a:t>NGUI</a:t>
            </a:r>
            <a:r>
              <a:rPr lang="zh-TW" altLang="en-US" dirty="0"/>
              <a:t>的基礎組件。簡單來說，就是一個你可以放在屏幕任意位置的矩形框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widget</a:t>
            </a:r>
            <a:r>
              <a:rPr lang="zh-TW" altLang="en-US" dirty="0"/>
              <a:t>會有一定的面積（如下圖的白色框範圍），但是在運行的時候 （</a:t>
            </a:r>
            <a:r>
              <a:rPr lang="en-US" altLang="zh-TW" dirty="0"/>
              <a:t>Game View</a:t>
            </a:r>
            <a:r>
              <a:rPr lang="zh-TW" altLang="en-US" dirty="0"/>
              <a:t>）是完全不可見的，所以非常適合當做其他組件的容器（讓所有的</a:t>
            </a:r>
            <a:r>
              <a:rPr lang="en-US" altLang="zh-TW" dirty="0"/>
              <a:t>sprite</a:t>
            </a:r>
            <a:r>
              <a:rPr lang="zh-TW" altLang="en-US" dirty="0"/>
              <a:t>或者</a:t>
            </a:r>
            <a:r>
              <a:rPr lang="en-US" altLang="zh-TW" dirty="0"/>
              <a:t>label</a:t>
            </a:r>
            <a:r>
              <a:rPr lang="zh-TW" altLang="en-US" dirty="0"/>
              <a:t>等以它進行各種對齊）。</a:t>
            </a:r>
          </a:p>
        </p:txBody>
      </p:sp>
      <p:pic>
        <p:nvPicPr>
          <p:cNvPr id="4100" name="Picture 4" descr="http://www.tasharen.com/ngui/uiwidg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76" y="3781550"/>
            <a:ext cx="6569830" cy="244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92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NGUI</a:t>
            </a:r>
            <a:r>
              <a:rPr lang="zh-TW" altLang="en-US" dirty="0" smtClean="0"/>
              <a:t>簡介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820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UIWidget</a:t>
            </a:r>
            <a:r>
              <a:rPr lang="zh-TW" altLang="en-US" dirty="0" smtClean="0"/>
              <a:t>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effectLst/>
              </a:rPr>
              <a:t>UIWidget</a:t>
            </a:r>
            <a:r>
              <a:rPr lang="en-US" altLang="zh-TW" dirty="0">
                <a:effectLst/>
              </a:rPr>
              <a:t> </a:t>
            </a:r>
            <a:r>
              <a:rPr lang="zh-TW" altLang="en-US" dirty="0">
                <a:effectLst/>
              </a:rPr>
              <a:t>也被用來當做所有</a:t>
            </a:r>
            <a:r>
              <a:rPr lang="en-US" altLang="zh-TW" dirty="0">
                <a:effectLst/>
              </a:rPr>
              <a:t>NGUI</a:t>
            </a:r>
            <a:r>
              <a:rPr lang="zh-TW" altLang="en-US" dirty="0">
                <a:effectLst/>
              </a:rPr>
              <a:t>元素的基類</a:t>
            </a:r>
            <a:r>
              <a:rPr lang="en-US" altLang="zh-TW" dirty="0">
                <a:effectLst/>
              </a:rPr>
              <a:t>——</a:t>
            </a:r>
            <a:r>
              <a:rPr lang="zh-TW" altLang="en-US" dirty="0">
                <a:effectLst/>
              </a:rPr>
              <a:t>所有你創建的</a:t>
            </a:r>
            <a:r>
              <a:rPr lang="en-US" altLang="zh-TW" dirty="0">
                <a:effectLst/>
              </a:rPr>
              <a:t>sprites</a:t>
            </a:r>
            <a:r>
              <a:rPr lang="zh-TW" altLang="en-US" dirty="0">
                <a:effectLst/>
              </a:rPr>
              <a:t>和</a:t>
            </a:r>
            <a:r>
              <a:rPr lang="en-US" altLang="zh-TW" dirty="0">
                <a:effectLst/>
              </a:rPr>
              <a:t>labels</a:t>
            </a:r>
            <a:r>
              <a:rPr lang="zh-TW" altLang="en-US" dirty="0">
                <a:effectLst/>
              </a:rPr>
              <a:t>。</a:t>
            </a:r>
            <a:r>
              <a:rPr lang="en-US" altLang="zh-TW" dirty="0" err="1">
                <a:effectLst/>
              </a:rPr>
              <a:t>UILabel</a:t>
            </a:r>
            <a:r>
              <a:rPr lang="zh-TW" altLang="en-US" dirty="0">
                <a:effectLst/>
              </a:rPr>
              <a:t>，</a:t>
            </a:r>
            <a:r>
              <a:rPr lang="en-US" altLang="zh-TW" dirty="0" err="1">
                <a:effectLst/>
              </a:rPr>
              <a:t>UISprite</a:t>
            </a:r>
            <a:r>
              <a:rPr lang="zh-TW" altLang="en-US" dirty="0">
                <a:effectLst/>
              </a:rPr>
              <a:t>，</a:t>
            </a:r>
            <a:r>
              <a:rPr lang="en-US" altLang="zh-TW" dirty="0" err="1">
                <a:effectLst/>
              </a:rPr>
              <a:t>UITexture</a:t>
            </a:r>
            <a:r>
              <a:rPr lang="zh-TW" altLang="en-US" dirty="0">
                <a:effectLst/>
              </a:rPr>
              <a:t>和</a:t>
            </a:r>
            <a:r>
              <a:rPr lang="en-US" altLang="zh-TW" dirty="0">
                <a:effectLst/>
              </a:rPr>
              <a:t>UI2DSprite</a:t>
            </a:r>
            <a:r>
              <a:rPr lang="zh-TW" altLang="en-US" dirty="0">
                <a:effectLst/>
              </a:rPr>
              <a:t>（</a:t>
            </a:r>
            <a:r>
              <a:rPr lang="en-US" altLang="zh-TW" dirty="0">
                <a:effectLst/>
              </a:rPr>
              <a:t>Unity3D 4.3</a:t>
            </a:r>
            <a:r>
              <a:rPr lang="zh-TW" altLang="en-US" dirty="0">
                <a:effectLst/>
              </a:rPr>
              <a:t>版本）都繼承自</a:t>
            </a:r>
            <a:r>
              <a:rPr lang="en-US" altLang="zh-TW" dirty="0" err="1">
                <a:effectLst/>
              </a:rPr>
              <a:t>UIWidget</a:t>
            </a:r>
            <a:r>
              <a:rPr lang="zh-TW" altLang="en-US" dirty="0" smtClean="0">
                <a:effectLst/>
              </a:rPr>
              <a:t>。</a:t>
            </a:r>
            <a:endParaRPr lang="en-US" altLang="zh-TW" dirty="0">
              <a:effectLst/>
            </a:endParaRPr>
          </a:p>
          <a:p>
            <a:r>
              <a:rPr lang="zh-TW" altLang="en-US" dirty="0">
                <a:effectLst/>
              </a:rPr>
              <a:t>把鼠標放到矩形框裡面來</a:t>
            </a:r>
            <a:r>
              <a:rPr lang="zh-TW" altLang="en-US" b="1" dirty="0">
                <a:effectLst/>
              </a:rPr>
              <a:t>移動</a:t>
            </a:r>
            <a:r>
              <a:rPr lang="zh-TW" altLang="en-US" dirty="0">
                <a:effectLst/>
              </a:rPr>
              <a:t>它的位置</a:t>
            </a:r>
            <a:r>
              <a:rPr lang="zh-TW" altLang="en-US" dirty="0" smtClean="0">
                <a:effectLst/>
              </a:rPr>
              <a:t>。</a:t>
            </a:r>
            <a:endParaRPr lang="en-US" altLang="zh-TW" dirty="0" smtClean="0">
              <a:effectLst/>
            </a:endParaRPr>
          </a:p>
          <a:p>
            <a:r>
              <a:rPr lang="zh-TW" altLang="en-US" dirty="0">
                <a:effectLst/>
              </a:rPr>
              <a:t>拖動藍色圓點進行</a:t>
            </a:r>
            <a:r>
              <a:rPr lang="zh-TW" altLang="en-US" b="1" dirty="0">
                <a:effectLst/>
              </a:rPr>
              <a:t>縮放</a:t>
            </a:r>
            <a:r>
              <a:rPr lang="zh-TW" altLang="en-US" dirty="0" smtClean="0">
                <a:effectLst/>
              </a:rPr>
              <a:t>。</a:t>
            </a:r>
            <a:endParaRPr lang="en-US" altLang="zh-TW" dirty="0" smtClean="0">
              <a:effectLst/>
            </a:endParaRPr>
          </a:p>
          <a:p>
            <a:r>
              <a:rPr lang="zh-TW" altLang="en-US" dirty="0">
                <a:effectLst/>
              </a:rPr>
              <a:t>鼠標放在藍色原點外面一些，就可以</a:t>
            </a:r>
            <a:r>
              <a:rPr lang="zh-TW" altLang="en-US" b="1" dirty="0">
                <a:effectLst/>
              </a:rPr>
              <a:t>旋轉</a:t>
            </a:r>
            <a:r>
              <a:rPr lang="en-US" altLang="zh-TW" dirty="0">
                <a:effectLst/>
              </a:rPr>
              <a:t>widget</a:t>
            </a:r>
            <a:r>
              <a:rPr lang="zh-TW" altLang="en-US" dirty="0">
                <a:effectLst/>
              </a:rPr>
              <a:t>。按住</a:t>
            </a:r>
            <a:r>
              <a:rPr lang="en-US" altLang="zh-TW" b="1" dirty="0">
                <a:effectLst/>
              </a:rPr>
              <a:t>shift</a:t>
            </a:r>
            <a:r>
              <a:rPr lang="zh-TW" altLang="en-US" dirty="0">
                <a:effectLst/>
              </a:rPr>
              <a:t>可以微調（</a:t>
            </a:r>
            <a:r>
              <a:rPr lang="en-US" altLang="zh-TW" dirty="0">
                <a:effectLst/>
              </a:rPr>
              <a:t>windows</a:t>
            </a:r>
            <a:r>
              <a:rPr lang="zh-TW" altLang="en-US" dirty="0">
                <a:effectLst/>
              </a:rPr>
              <a:t>上是</a:t>
            </a:r>
            <a:r>
              <a:rPr lang="en-US" altLang="zh-TW" b="1" dirty="0">
                <a:effectLst/>
              </a:rPr>
              <a:t>ctrl</a:t>
            </a:r>
            <a:r>
              <a:rPr lang="zh-TW" altLang="en-US" dirty="0" smtClean="0">
                <a:effectLst/>
              </a:rPr>
              <a:t>）。</a:t>
            </a:r>
            <a:endParaRPr lang="en-US" altLang="zh-TW" dirty="0" smtClean="0">
              <a:effectLst/>
            </a:endParaRPr>
          </a:p>
          <a:p>
            <a:r>
              <a:rPr lang="zh-TW" altLang="en-US" dirty="0">
                <a:effectLst/>
              </a:rPr>
              <a:t>加入</a:t>
            </a:r>
            <a:r>
              <a:rPr lang="en-US" altLang="zh-TW" dirty="0">
                <a:effectLst/>
              </a:rPr>
              <a:t>collider</a:t>
            </a:r>
            <a:r>
              <a:rPr lang="zh-TW" altLang="en-US" dirty="0">
                <a:effectLst/>
              </a:rPr>
              <a:t>就可以讓這個區域接受事件</a:t>
            </a:r>
            <a:r>
              <a:rPr lang="zh-TW" altLang="en-US" dirty="0" smtClean="0">
                <a:effectLst/>
              </a:rPr>
              <a:t>。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可以</a:t>
            </a:r>
            <a:r>
              <a:rPr lang="zh-TW" altLang="en-US" dirty="0">
                <a:effectLst/>
              </a:rPr>
              <a:t>在這個</a:t>
            </a:r>
            <a:r>
              <a:rPr lang="en-US" altLang="zh-TW" dirty="0">
                <a:effectLst/>
              </a:rPr>
              <a:t>widget</a:t>
            </a:r>
            <a:r>
              <a:rPr lang="zh-TW" altLang="en-US" dirty="0">
                <a:effectLst/>
              </a:rPr>
              <a:t>上定位其他</a:t>
            </a:r>
            <a:r>
              <a:rPr lang="en-US" altLang="zh-TW" dirty="0">
                <a:effectLst/>
              </a:rPr>
              <a:t>widgets</a:t>
            </a:r>
            <a:r>
              <a:rPr lang="zh-TW" altLang="en-US" dirty="0">
                <a:effectLst/>
              </a:rPr>
              <a:t>，具體</a:t>
            </a:r>
            <a:r>
              <a:rPr lang="zh-TW" altLang="en-US" dirty="0" smtClean="0">
                <a:effectLst/>
              </a:rPr>
              <a:t>查看</a:t>
            </a:r>
            <a:r>
              <a:rPr lang="en-US" altLang="zh-TW" dirty="0" smtClean="0">
                <a:effectLst/>
              </a:rPr>
              <a:t>Anchor</a:t>
            </a:r>
            <a:r>
              <a:rPr lang="zh-TW" altLang="en-US" dirty="0">
                <a:effectLst/>
              </a:rPr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187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UISprite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61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基本元件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UISprite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UISprite</a:t>
            </a:r>
            <a:r>
              <a:rPr lang="zh-TW" altLang="en-US" dirty="0"/>
              <a:t>是</a:t>
            </a:r>
            <a:r>
              <a:rPr lang="en-US" altLang="zh-TW" dirty="0"/>
              <a:t>NGUI</a:t>
            </a:r>
            <a:r>
              <a:rPr lang="zh-TW" altLang="en-US" dirty="0"/>
              <a:t>不可或缺的</a:t>
            </a:r>
            <a:r>
              <a:rPr lang="zh-TW" altLang="en-US" dirty="0" smtClean="0"/>
              <a:t>一部分</a:t>
            </a:r>
            <a:endParaRPr lang="en-US" altLang="zh-TW" dirty="0" smtClean="0"/>
          </a:p>
          <a:p>
            <a:r>
              <a:rPr lang="zh-TW" altLang="en-US" dirty="0" smtClean="0"/>
              <a:t>他</a:t>
            </a:r>
            <a:r>
              <a:rPr lang="zh-TW" altLang="en-US" dirty="0"/>
              <a:t>是一個</a:t>
            </a:r>
            <a:r>
              <a:rPr lang="zh-TW" altLang="en-US" dirty="0" smtClean="0"/>
              <a:t>由藉由</a:t>
            </a:r>
            <a:r>
              <a:rPr lang="en-US" altLang="zh-TW" dirty="0" smtClean="0"/>
              <a:t>texture atlas</a:t>
            </a:r>
            <a:r>
              <a:rPr lang="zh-TW" altLang="en-US" dirty="0" smtClean="0"/>
              <a:t>來顯示圖片</a:t>
            </a:r>
            <a:endParaRPr lang="en-US" altLang="zh-TW" dirty="0" smtClean="0"/>
          </a:p>
        </p:txBody>
      </p:sp>
      <p:pic>
        <p:nvPicPr>
          <p:cNvPr id="1028" name="Picture 4" descr="http://www.tasharen.com/ngui/uispr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32" y="3286797"/>
            <a:ext cx="6357204" cy="287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919" y="2537321"/>
            <a:ext cx="2199057" cy="362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5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UISprite</a:t>
            </a:r>
            <a:r>
              <a:rPr lang="zh-TW" altLang="en-US" dirty="0" smtClean="0"/>
              <a:t>使用介紹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產生</a:t>
            </a:r>
            <a:r>
              <a:rPr lang="en-US" altLang="zh-TW" dirty="0" err="1" smtClean="0"/>
              <a:t>UISprite</a:t>
            </a:r>
            <a:r>
              <a:rPr lang="zh-TW" altLang="en-US" dirty="0" smtClean="0"/>
              <a:t>可以在</a:t>
            </a:r>
            <a:r>
              <a:rPr lang="en-US" altLang="zh-TW" dirty="0" smtClean="0"/>
              <a:t>Add component</a:t>
            </a:r>
            <a:r>
              <a:rPr lang="zh-TW" altLang="en-US" dirty="0" smtClean="0"/>
              <a:t>上或</a:t>
            </a:r>
            <a:r>
              <a:rPr lang="en-US" altLang="zh-TW" dirty="0" smtClean="0"/>
              <a:t>NGUI</a:t>
            </a:r>
            <a:r>
              <a:rPr lang="zh-TW" altLang="en-US" dirty="0" smtClean="0"/>
              <a:t>工具列產生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907" y="2559109"/>
            <a:ext cx="5323809" cy="307619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400" y="2444823"/>
            <a:ext cx="2266667" cy="330476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910423" y="3579961"/>
            <a:ext cx="785003" cy="2070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16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UISprite</a:t>
            </a:r>
            <a:r>
              <a:rPr lang="zh-TW" altLang="en-US" dirty="0"/>
              <a:t>使用介紹</a:t>
            </a:r>
            <a:r>
              <a:rPr lang="en-US" altLang="zh-TW" dirty="0" smtClean="0"/>
              <a:t>(</a:t>
            </a:r>
            <a:r>
              <a:rPr lang="en-US" altLang="zh-TW" dirty="0"/>
              <a:t>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中可以點</a:t>
            </a:r>
            <a:r>
              <a:rPr lang="en-US" altLang="zh-TW" dirty="0" smtClean="0"/>
              <a:t>2D</a:t>
            </a:r>
            <a:r>
              <a:rPr lang="zh-TW" altLang="en-US" dirty="0" smtClean="0"/>
              <a:t>來固定</a:t>
            </a:r>
            <a:r>
              <a:rPr lang="en-US" altLang="zh-TW" dirty="0" smtClean="0"/>
              <a:t>X.Y</a:t>
            </a:r>
            <a:r>
              <a:rPr lang="zh-TW" altLang="en-US" dirty="0" smtClean="0"/>
              <a:t>視角，方便調整</a:t>
            </a:r>
            <a:r>
              <a:rPr lang="en-US" altLang="zh-TW" dirty="0" smtClean="0"/>
              <a:t>U</a:t>
            </a:r>
            <a:r>
              <a:rPr lang="en-US" altLang="zh-TW" dirty="0"/>
              <a:t>I</a:t>
            </a:r>
            <a:endParaRPr lang="en-US" altLang="zh-TW" dirty="0" smtClean="0"/>
          </a:p>
          <a:p>
            <a:r>
              <a:rPr lang="zh-TW" altLang="en-US" dirty="0" smtClean="0"/>
              <a:t>拖拉</a:t>
            </a:r>
            <a:r>
              <a:rPr lang="en-US" altLang="zh-TW" dirty="0" err="1" smtClean="0"/>
              <a:t>UISprite</a:t>
            </a:r>
            <a:r>
              <a:rPr lang="zh-TW" altLang="en-US" dirty="0" smtClean="0"/>
              <a:t>的四個角可以直接調整大小</a:t>
            </a:r>
            <a:endParaRPr lang="en-US" altLang="zh-TW" dirty="0" smtClean="0"/>
          </a:p>
          <a:p>
            <a:r>
              <a:rPr lang="zh-TW" altLang="en-US" dirty="0" smtClean="0"/>
              <a:t>此處大小會在</a:t>
            </a:r>
            <a:r>
              <a:rPr lang="en-US" altLang="zh-TW" dirty="0" smtClean="0"/>
              <a:t>Widget</a:t>
            </a:r>
            <a:r>
              <a:rPr lang="zh-TW" altLang="en-US" dirty="0" smtClean="0"/>
              <a:t>同步顯示</a:t>
            </a:r>
            <a:endParaRPr lang="en-US" altLang="zh-TW" dirty="0" smtClean="0"/>
          </a:p>
          <a:p>
            <a:r>
              <a:rPr lang="zh-TW" altLang="en-US" dirty="0" smtClean="0"/>
              <a:t>按下</a:t>
            </a:r>
            <a:r>
              <a:rPr lang="en-US" altLang="zh-TW" dirty="0" smtClean="0"/>
              <a:t>Snap</a:t>
            </a:r>
            <a:r>
              <a:rPr lang="zh-TW" altLang="en-US" dirty="0" smtClean="0"/>
              <a:t>會自動調整成圖片的解析度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613" y="1741810"/>
            <a:ext cx="3361905" cy="4952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288406" y="1865862"/>
            <a:ext cx="178025" cy="2023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959" y="2603938"/>
            <a:ext cx="4457430" cy="297746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3266" y="3319280"/>
            <a:ext cx="1573189" cy="117989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2847" y="4120181"/>
            <a:ext cx="2457143" cy="119047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002847" y="4881779"/>
            <a:ext cx="2457143" cy="250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9054988" y="3787073"/>
            <a:ext cx="286657" cy="183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9694259" y="4280400"/>
            <a:ext cx="267038" cy="162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334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UISprite</a:t>
            </a:r>
            <a:r>
              <a:rPr lang="zh-TW" altLang="en-US" dirty="0"/>
              <a:t> </a:t>
            </a:r>
            <a:r>
              <a:rPr lang="zh-TW" altLang="en-US" dirty="0" smtClean="0"/>
              <a:t>選擇圖片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點擊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，跳出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選擇視窗，點選</a:t>
            </a:r>
            <a:r>
              <a:rPr lang="en-US" altLang="zh-TW" dirty="0" smtClean="0"/>
              <a:t>Show</a:t>
            </a:r>
            <a:r>
              <a:rPr lang="zh-TW" altLang="en-US" dirty="0" smtClean="0"/>
              <a:t> </a:t>
            </a:r>
            <a:r>
              <a:rPr lang="en-US" altLang="zh-TW" dirty="0" smtClean="0"/>
              <a:t>All</a:t>
            </a:r>
          </a:p>
          <a:p>
            <a:r>
              <a:rPr lang="en-US" altLang="zh-TW" dirty="0" smtClean="0"/>
              <a:t>Unity</a:t>
            </a:r>
            <a:r>
              <a:rPr lang="zh-TW" altLang="en-US" dirty="0" smtClean="0"/>
              <a:t>會自動幫你找出專案內所有的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，我們</a:t>
            </a:r>
            <a:r>
              <a:rPr lang="en-US" altLang="zh-TW" dirty="0" smtClean="0"/>
              <a:t>Select</a:t>
            </a:r>
            <a:r>
              <a:rPr lang="zh-TW" altLang="en-US" dirty="0" smtClean="0"/>
              <a:t>第一個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4250708"/>
            <a:ext cx="2939259" cy="94438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81" y="3281148"/>
            <a:ext cx="3152381" cy="266666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4558" y="3322772"/>
            <a:ext cx="3161905" cy="262857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93092" y="5633931"/>
            <a:ext cx="1262357" cy="2370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9" idx="3"/>
            <a:endCxn id="8" idx="1"/>
          </p:cNvCxnSpPr>
          <p:nvPr/>
        </p:nvCxnSpPr>
        <p:spPr>
          <a:xfrm flipV="1">
            <a:off x="6455449" y="4637058"/>
            <a:ext cx="1389109" cy="11153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0371600" y="3954162"/>
            <a:ext cx="571909" cy="1908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993577" y="4500342"/>
            <a:ext cx="880343" cy="2734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>
            <a:stCxn id="22" idx="3"/>
            <a:endCxn id="6" idx="1"/>
          </p:cNvCxnSpPr>
          <p:nvPr/>
        </p:nvCxnSpPr>
        <p:spPr>
          <a:xfrm flipV="1">
            <a:off x="1873920" y="4614482"/>
            <a:ext cx="2374161" cy="225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60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UISprite</a:t>
            </a:r>
            <a:r>
              <a:rPr lang="zh-TW" altLang="en-US" dirty="0"/>
              <a:t> </a:t>
            </a:r>
            <a:r>
              <a:rPr lang="zh-TW" altLang="en-US" dirty="0" smtClean="0"/>
              <a:t>選擇圖片</a:t>
            </a:r>
            <a:r>
              <a:rPr lang="en-US" altLang="zh-TW" dirty="0" smtClean="0"/>
              <a:t>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zh-TW" altLang="en-US" dirty="0" smtClean="0"/>
              <a:t>點擊</a:t>
            </a:r>
            <a:r>
              <a:rPr lang="en-US" altLang="zh-TW" dirty="0" smtClean="0"/>
              <a:t>Sprite</a:t>
            </a:r>
            <a:r>
              <a:rPr lang="zh-TW" altLang="en-US" dirty="0" smtClean="0"/>
              <a:t>，在圖片列表中選擇圖片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656" y="2564359"/>
            <a:ext cx="6941794" cy="2555261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689" y="4494200"/>
            <a:ext cx="1800000" cy="145714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462123" y="3202395"/>
            <a:ext cx="614995" cy="769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stCxn id="5" idx="1"/>
            <a:endCxn id="11" idx="3"/>
          </p:cNvCxnSpPr>
          <p:nvPr/>
        </p:nvCxnSpPr>
        <p:spPr>
          <a:xfrm flipH="1">
            <a:off x="3460689" y="3841990"/>
            <a:ext cx="1256967" cy="1380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665738" y="5579034"/>
            <a:ext cx="4522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圖片改變</a:t>
            </a:r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80" y="2947633"/>
            <a:ext cx="2571429" cy="1076190"/>
          </a:xfrm>
          <a:prstGeom prst="rect">
            <a:avLst/>
          </a:prstGeom>
        </p:spPr>
      </p:pic>
      <p:cxnSp>
        <p:nvCxnSpPr>
          <p:cNvPr id="8" name="直線單箭頭接點 7"/>
          <p:cNvCxnSpPr>
            <a:stCxn id="6" idx="3"/>
          </p:cNvCxnSpPr>
          <p:nvPr/>
        </p:nvCxnSpPr>
        <p:spPr>
          <a:xfrm>
            <a:off x="2120113" y="3475493"/>
            <a:ext cx="3342010" cy="1116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440382" y="3358158"/>
            <a:ext cx="679731" cy="234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58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UISprite</a:t>
            </a:r>
            <a:r>
              <a:rPr lang="zh-TW" altLang="en-US" dirty="0"/>
              <a:t> </a:t>
            </a:r>
            <a:r>
              <a:rPr lang="zh-TW" altLang="en-US" dirty="0" smtClean="0"/>
              <a:t>圖片效果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UISprite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Type</a:t>
            </a:r>
            <a:r>
              <a:rPr lang="zh-TW" altLang="en-US" dirty="0" smtClean="0"/>
              <a:t>可以讓圖片有不同的填滿效果</a:t>
            </a:r>
            <a:endParaRPr lang="en-US" altLang="zh-TW" dirty="0" smtClean="0"/>
          </a:p>
          <a:p>
            <a:r>
              <a:rPr lang="en-US" altLang="zh-TW" dirty="0" smtClean="0"/>
              <a:t>Flip</a:t>
            </a:r>
            <a:r>
              <a:rPr lang="zh-TW" altLang="en-US" dirty="0" smtClean="0"/>
              <a:t>可以改變對齊方向</a:t>
            </a:r>
            <a:endParaRPr lang="en-US" altLang="zh-TW" dirty="0" smtClean="0"/>
          </a:p>
          <a:p>
            <a:r>
              <a:rPr lang="zh-TW" altLang="en-US" dirty="0" smtClean="0"/>
              <a:t>可以自行嘗試出最滿意的效果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573" y="1935921"/>
            <a:ext cx="2542857" cy="19809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77" y="4860867"/>
            <a:ext cx="1390476" cy="107619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77" y="3667787"/>
            <a:ext cx="1361905" cy="97142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4366" y="4831896"/>
            <a:ext cx="1380952" cy="109523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461" y="3667786"/>
            <a:ext cx="1342857" cy="97142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3579" y="3667786"/>
            <a:ext cx="1438095" cy="1047619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54531" y="4846581"/>
            <a:ext cx="1390476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7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UISprite</a:t>
            </a:r>
            <a:r>
              <a:rPr lang="zh-TW" altLang="en-US" dirty="0"/>
              <a:t> </a:t>
            </a:r>
            <a:r>
              <a:rPr lang="zh-TW" altLang="en-US" dirty="0" smtClean="0"/>
              <a:t>圖片效果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如過你要做一個冷卻時間，或是進度條，你可以把</a:t>
            </a:r>
            <a:r>
              <a:rPr lang="en-US" altLang="zh-TW" dirty="0"/>
              <a:t>Sprite Type</a:t>
            </a:r>
            <a:r>
              <a:rPr lang="zh-TW" altLang="en-US" dirty="0"/>
              <a:t>改成</a:t>
            </a:r>
            <a:r>
              <a:rPr lang="en-US" altLang="zh-TW" dirty="0"/>
              <a:t>Filled 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712" y="2644717"/>
            <a:ext cx="2542857" cy="155238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755" y="4432340"/>
            <a:ext cx="2854769" cy="202340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777" y="4380256"/>
            <a:ext cx="2865882" cy="2027867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099" y="2644717"/>
            <a:ext cx="2495238" cy="1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2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UISprite</a:t>
            </a:r>
            <a:r>
              <a:rPr lang="en-US" altLang="zh-TW" dirty="0" smtClean="0"/>
              <a:t>-Widget</a:t>
            </a:r>
            <a:r>
              <a:rPr lang="zh-TW" altLang="en-US" dirty="0" smtClean="0"/>
              <a:t>控制項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UISprite</a:t>
            </a:r>
            <a:r>
              <a:rPr lang="zh-TW" altLang="en-US" dirty="0" smtClean="0"/>
              <a:t>是繼承</a:t>
            </a:r>
            <a:r>
              <a:rPr lang="en-US" altLang="zh-TW" dirty="0" smtClean="0"/>
              <a:t>Widget</a:t>
            </a:r>
            <a:r>
              <a:rPr lang="zh-TW" altLang="en-US" dirty="0" smtClean="0"/>
              <a:t>，共通</a:t>
            </a:r>
            <a:r>
              <a:rPr lang="en-US" altLang="zh-TW" dirty="0" smtClean="0"/>
              <a:t>Widget</a:t>
            </a:r>
            <a:r>
              <a:rPr lang="zh-TW" altLang="en-US" dirty="0" smtClean="0"/>
              <a:t>基本的屬性</a:t>
            </a:r>
            <a:endParaRPr lang="en-US" altLang="zh-TW" dirty="0" smtClean="0"/>
          </a:p>
          <a:p>
            <a:r>
              <a:rPr lang="en-US" altLang="zh-TW" dirty="0" smtClean="0"/>
              <a:t>Color</a:t>
            </a:r>
            <a:r>
              <a:rPr lang="zh-TW" altLang="en-US" dirty="0" smtClean="0"/>
              <a:t>為</a:t>
            </a:r>
            <a:r>
              <a:rPr lang="en-US" altLang="zh-TW" dirty="0" smtClean="0"/>
              <a:t>Sprite</a:t>
            </a:r>
            <a:r>
              <a:rPr lang="zh-TW" altLang="en-US" dirty="0" smtClean="0"/>
              <a:t>的顏色</a:t>
            </a:r>
            <a:endParaRPr lang="en-US" altLang="zh-TW" dirty="0" smtClean="0"/>
          </a:p>
          <a:p>
            <a:r>
              <a:rPr lang="en-US" altLang="zh-TW" dirty="0" smtClean="0"/>
              <a:t>Pivot</a:t>
            </a:r>
            <a:r>
              <a:rPr lang="zh-TW" altLang="en-US" dirty="0" smtClean="0"/>
              <a:t>為物件的中心點，在此可修改他的位置</a:t>
            </a:r>
            <a:endParaRPr lang="en-US" altLang="zh-TW" dirty="0" smtClean="0"/>
          </a:p>
          <a:p>
            <a:r>
              <a:rPr lang="en-US" altLang="zh-TW" dirty="0" smtClean="0"/>
              <a:t>Depth</a:t>
            </a:r>
            <a:r>
              <a:rPr lang="zh-TW" altLang="en-US" dirty="0" smtClean="0"/>
              <a:t>為物件深度，物件重疊時深度越大越前面</a:t>
            </a:r>
            <a:endParaRPr lang="en-US" altLang="zh-TW" dirty="0" smtClean="0"/>
          </a:p>
          <a:p>
            <a:r>
              <a:rPr lang="en-US" altLang="zh-TW" dirty="0" smtClean="0"/>
              <a:t>Aspect</a:t>
            </a:r>
            <a:r>
              <a:rPr lang="zh-TW" altLang="en-US" dirty="0" smtClean="0"/>
              <a:t> </a:t>
            </a:r>
            <a:r>
              <a:rPr lang="en-US" altLang="zh-TW" dirty="0" smtClean="0"/>
              <a:t>Ratio</a:t>
            </a:r>
            <a:r>
              <a:rPr lang="zh-TW" altLang="en-US" dirty="0" smtClean="0"/>
              <a:t>可讓物件的大小保持在一定的比例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538" y="2482939"/>
            <a:ext cx="4558317" cy="187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0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dirty="0"/>
              <a:t>NGUI</a:t>
            </a:r>
            <a:r>
              <a:rPr lang="zh-TW" altLang="en-US" dirty="0"/>
              <a:t>簡介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NGUI </a:t>
            </a:r>
            <a:r>
              <a:rPr lang="zh-TW" altLang="en-US" dirty="0"/>
              <a:t>是一套 </a:t>
            </a:r>
            <a:r>
              <a:rPr lang="en-US" altLang="zh-TW" dirty="0"/>
              <a:t>Unity </a:t>
            </a:r>
            <a:r>
              <a:rPr lang="zh-TW" altLang="en-US" dirty="0"/>
              <a:t>的外掛程式，可以協助您製作遊戲的 </a:t>
            </a:r>
            <a:r>
              <a:rPr lang="en-US" altLang="zh-TW" dirty="0"/>
              <a:t>GUI </a:t>
            </a:r>
            <a:r>
              <a:rPr lang="zh-TW" altLang="en-US" dirty="0"/>
              <a:t>圖形使用者介面。以往使用 </a:t>
            </a:r>
            <a:r>
              <a:rPr lang="en-US" altLang="zh-TW" dirty="0"/>
              <a:t>Unity </a:t>
            </a:r>
            <a:r>
              <a:rPr lang="zh-TW" altLang="en-US" dirty="0"/>
              <a:t>製作遊戲的 </a:t>
            </a:r>
            <a:r>
              <a:rPr lang="en-US" altLang="zh-TW" dirty="0"/>
              <a:t>UI </a:t>
            </a:r>
            <a:r>
              <a:rPr lang="zh-TW" altLang="en-US" dirty="0"/>
              <a:t>必須透過撰寫腳本，經常會讓人覺得不夠人性化並有一定的門檻，因此許多協力廠商為 </a:t>
            </a:r>
            <a:r>
              <a:rPr lang="en-US" altLang="zh-TW" dirty="0"/>
              <a:t>Unity </a:t>
            </a:r>
            <a:r>
              <a:rPr lang="zh-TW" altLang="en-US" dirty="0"/>
              <a:t>遊戲引擎開發了 </a:t>
            </a:r>
            <a:r>
              <a:rPr lang="en-US" altLang="zh-TW" dirty="0"/>
              <a:t>GUI </a:t>
            </a:r>
            <a:r>
              <a:rPr lang="zh-TW" altLang="en-US" dirty="0"/>
              <a:t>外掛程式，其中 </a:t>
            </a:r>
            <a:r>
              <a:rPr lang="en-US" altLang="zh-TW" dirty="0"/>
              <a:t>NGUI </a:t>
            </a:r>
            <a:r>
              <a:rPr lang="zh-TW" altLang="en-US" dirty="0"/>
              <a:t>是目前最受歡迎的一套，不少遊戲開發公司選擇 </a:t>
            </a:r>
            <a:r>
              <a:rPr lang="en-US" altLang="zh-TW" dirty="0"/>
              <a:t>NGUI </a:t>
            </a:r>
            <a:r>
              <a:rPr lang="zh-TW" altLang="en-US" dirty="0"/>
              <a:t>並給予極高的評價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028" name="Picture 4" descr="http://2.bp.blogspot.com/-6dnftWZkr5w/Uc8dmToicRI/AAAAAAAAF1U/dGB7_9CCoAI/s551/NGU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86" y="3794266"/>
            <a:ext cx="3487964" cy="24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brentgrossman.com/wp-content/uploads/2012/10/NGUI-Exampl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141" y="3869854"/>
            <a:ext cx="4615996" cy="229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60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Atlas</a:t>
            </a:r>
            <a:r>
              <a:rPr lang="zh-TW" altLang="en-US" dirty="0" smtClean="0"/>
              <a:t> 資源編輯器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接下來我們要加入我們想要的圖片</a:t>
            </a:r>
            <a:endParaRPr lang="en-US" altLang="zh-TW" dirty="0" smtClean="0"/>
          </a:p>
          <a:p>
            <a:r>
              <a:rPr lang="en-US" altLang="zh-TW" dirty="0" smtClean="0"/>
              <a:t>Atlas</a:t>
            </a:r>
            <a:r>
              <a:rPr lang="zh-TW" altLang="en-US" dirty="0" smtClean="0"/>
              <a:t>為一組圖片的集合，可以將多張圖合併為一張圖，節省空間和提升效率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資源編輯器中，我們可以新增一組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或修改其中單一的圖片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716" y="3660270"/>
            <a:ext cx="4857918" cy="242895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911865" y="6089229"/>
            <a:ext cx="477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Atlas</a:t>
            </a:r>
            <a:r>
              <a:rPr lang="zh-TW" altLang="en-US" dirty="0" smtClean="0"/>
              <a:t>圖片範例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8920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 </a:t>
            </a:r>
            <a:r>
              <a:rPr lang="zh-TW" altLang="en-US" dirty="0"/>
              <a:t>資源</a:t>
            </a:r>
            <a:r>
              <a:rPr lang="zh-TW" altLang="en-US" dirty="0" smtClean="0"/>
              <a:t>編輯器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首先需要新增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資源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61" y="2791348"/>
            <a:ext cx="5133333" cy="26857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502" y="1935921"/>
            <a:ext cx="3955595" cy="380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 </a:t>
            </a:r>
            <a:r>
              <a:rPr lang="zh-TW" altLang="en-US" dirty="0"/>
              <a:t>資源編輯器</a:t>
            </a:r>
            <a:r>
              <a:rPr lang="en-US" altLang="zh-TW" dirty="0" smtClean="0"/>
              <a:t>(</a:t>
            </a:r>
            <a:r>
              <a:rPr lang="en-US" altLang="zh-TW" dirty="0"/>
              <a:t>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點擊</a:t>
            </a:r>
            <a:r>
              <a:rPr lang="en-US" altLang="zh-TW" dirty="0" smtClean="0"/>
              <a:t>New</a:t>
            </a:r>
            <a:r>
              <a:rPr lang="zh-TW" altLang="en-US" dirty="0" smtClean="0"/>
              <a:t>，新增一個</a:t>
            </a:r>
            <a:r>
              <a:rPr lang="en-US" altLang="zh-TW" dirty="0" smtClean="0"/>
              <a:t>Atlas</a:t>
            </a:r>
          </a:p>
          <a:p>
            <a:r>
              <a:rPr lang="zh-TW" altLang="en-US" dirty="0" smtClean="0"/>
              <a:t>點擊左邊的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可以選擇之前的</a:t>
            </a:r>
            <a:r>
              <a:rPr lang="en-US" altLang="zh-TW" dirty="0" smtClean="0"/>
              <a:t>Atlas</a:t>
            </a:r>
          </a:p>
          <a:p>
            <a:r>
              <a:rPr lang="zh-TW" altLang="en-US" dirty="0" smtClean="0"/>
              <a:t>下方的</a:t>
            </a:r>
            <a:r>
              <a:rPr lang="en-US" altLang="zh-TW" dirty="0" smtClean="0"/>
              <a:t>Sprites</a:t>
            </a:r>
            <a:r>
              <a:rPr lang="zh-TW" altLang="en-US" dirty="0"/>
              <a:t>為</a:t>
            </a:r>
            <a:r>
              <a:rPr lang="zh-TW" altLang="en-US" dirty="0" smtClean="0"/>
              <a:t>之前新增的圖</a:t>
            </a:r>
            <a:r>
              <a:rPr lang="zh-TW" altLang="en-US" dirty="0"/>
              <a:t>片</a:t>
            </a:r>
            <a:endParaRPr lang="en-US" altLang="zh-TW" dirty="0" smtClean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439" y="2166966"/>
            <a:ext cx="4107912" cy="398405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0843328" y="2573267"/>
            <a:ext cx="226577" cy="129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7168195" y="2573266"/>
            <a:ext cx="519239" cy="129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7160103" y="3568587"/>
            <a:ext cx="3909802" cy="142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607" y="3568587"/>
            <a:ext cx="3200000" cy="2647619"/>
          </a:xfrm>
          <a:prstGeom prst="rect">
            <a:avLst/>
          </a:prstGeom>
        </p:spPr>
      </p:pic>
      <p:cxnSp>
        <p:nvCxnSpPr>
          <p:cNvPr id="16" name="直線單箭頭接點 15"/>
          <p:cNvCxnSpPr>
            <a:stCxn id="11" idx="1"/>
          </p:cNvCxnSpPr>
          <p:nvPr/>
        </p:nvCxnSpPr>
        <p:spPr>
          <a:xfrm flipH="1">
            <a:off x="4790486" y="2638003"/>
            <a:ext cx="2377709" cy="1092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65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 </a:t>
            </a:r>
            <a:r>
              <a:rPr lang="zh-TW" altLang="en-US" dirty="0"/>
              <a:t>資源編輯器</a:t>
            </a:r>
            <a:r>
              <a:rPr lang="en-US" altLang="zh-TW" dirty="0"/>
              <a:t>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按下</a:t>
            </a:r>
            <a:r>
              <a:rPr lang="en-US" altLang="zh-TW" dirty="0" smtClean="0"/>
              <a:t>New</a:t>
            </a:r>
            <a:r>
              <a:rPr lang="zh-TW" altLang="en-US" dirty="0" smtClean="0"/>
              <a:t>之後在</a:t>
            </a:r>
            <a:r>
              <a:rPr lang="en-US" altLang="zh-TW" dirty="0"/>
              <a:t>Project</a:t>
            </a:r>
            <a:r>
              <a:rPr lang="zh-TW" altLang="en-US" dirty="0"/>
              <a:t>欄位中選擇要新增的</a:t>
            </a:r>
            <a:r>
              <a:rPr lang="zh-TW" altLang="en-US" dirty="0" smtClean="0"/>
              <a:t>圖片</a:t>
            </a:r>
            <a:endParaRPr lang="en-US" altLang="zh-TW" dirty="0" smtClean="0"/>
          </a:p>
          <a:p>
            <a:r>
              <a:rPr lang="zh-TW" altLang="en-US" dirty="0" smtClean="0"/>
              <a:t>案</a:t>
            </a:r>
            <a:r>
              <a:rPr lang="en-US" altLang="zh-TW" dirty="0" smtClean="0"/>
              <a:t>Shift</a:t>
            </a:r>
            <a:r>
              <a:rPr lang="zh-TW" altLang="en-US" dirty="0" smtClean="0"/>
              <a:t>可選擇多個圖片</a:t>
            </a:r>
            <a:endParaRPr lang="en-US" altLang="zh-TW" dirty="0"/>
          </a:p>
          <a:p>
            <a:r>
              <a:rPr lang="zh-TW" altLang="en-US" dirty="0" smtClean="0"/>
              <a:t>點選</a:t>
            </a:r>
            <a:r>
              <a:rPr lang="en-US" altLang="zh-TW" dirty="0" smtClean="0"/>
              <a:t>Create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04" y="3747963"/>
            <a:ext cx="2609524" cy="28190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867" y="2528970"/>
            <a:ext cx="4218110" cy="411087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85021" y="3948915"/>
            <a:ext cx="3909802" cy="138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4758117" y="4345424"/>
            <a:ext cx="1755972" cy="1367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33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 </a:t>
            </a:r>
            <a:r>
              <a:rPr lang="zh-TW" altLang="en-US" dirty="0"/>
              <a:t>資源編輯器</a:t>
            </a:r>
            <a:r>
              <a:rPr lang="en-US" altLang="zh-TW" dirty="0"/>
              <a:t>(cont.)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之後選擇儲存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的位置</a:t>
            </a:r>
            <a:endParaRPr lang="en-US" altLang="zh-TW" dirty="0" smtClean="0"/>
          </a:p>
          <a:p>
            <a:r>
              <a:rPr lang="zh-TW" altLang="en-US" dirty="0" smtClean="0"/>
              <a:t>如果是修改之前的</a:t>
            </a:r>
            <a:r>
              <a:rPr lang="en-US" altLang="zh-TW" dirty="0" smtClean="0"/>
              <a:t>Atlas</a:t>
            </a:r>
            <a:r>
              <a:rPr lang="zh-TW" altLang="en-US" dirty="0" smtClean="0"/>
              <a:t>可點旁邊的</a:t>
            </a:r>
            <a:r>
              <a:rPr lang="en-US" altLang="zh-TW" dirty="0" smtClean="0"/>
              <a:t>X</a:t>
            </a:r>
            <a:r>
              <a:rPr lang="zh-TW" altLang="en-US" dirty="0" smtClean="0"/>
              <a:t>來刪除圖片</a:t>
            </a:r>
            <a:endParaRPr lang="en-US" altLang="zh-TW" dirty="0" smtClean="0"/>
          </a:p>
          <a:p>
            <a:r>
              <a:rPr lang="zh-TW" altLang="en-US" dirty="0" smtClean="0"/>
              <a:t>同樣選擇好圖片後按下</a:t>
            </a:r>
            <a:r>
              <a:rPr lang="en-US" altLang="zh-TW" dirty="0" smtClean="0"/>
              <a:t>Update</a:t>
            </a:r>
            <a:r>
              <a:rPr lang="zh-TW" altLang="en-US" dirty="0" smtClean="0"/>
              <a:t>即可更新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87" y="2096064"/>
            <a:ext cx="4344884" cy="419883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43728" y="3408674"/>
            <a:ext cx="3909802" cy="138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1282927" y="3693892"/>
            <a:ext cx="220239" cy="186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1263575" y="4881109"/>
            <a:ext cx="239592" cy="1297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081" y="3806482"/>
            <a:ext cx="4029109" cy="24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20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UISPRITE 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509" y="4795911"/>
            <a:ext cx="6742857" cy="189523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5" y="1845292"/>
            <a:ext cx="8780952" cy="279047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7441" y="376809"/>
            <a:ext cx="7304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http://www.tasharen.com/ngui/docs/class_u_i_sprite.html</a:t>
            </a:r>
          </a:p>
        </p:txBody>
      </p:sp>
    </p:spTree>
    <p:extLst>
      <p:ext uri="{BB962C8B-B14F-4D97-AF65-F5344CB8AC3E}">
        <p14:creationId xmlns:p14="http://schemas.microsoft.com/office/powerpoint/2010/main" val="267142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UISPRITE </a:t>
            </a:r>
            <a:r>
              <a:rPr lang="en-US" altLang="zh-TW" dirty="0" smtClean="0"/>
              <a:t>API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一些例子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動態修改</a:t>
            </a:r>
            <a:r>
              <a:rPr lang="en-US" altLang="zh-TW" dirty="0" smtClean="0"/>
              <a:t>Sprite:</a:t>
            </a:r>
          </a:p>
          <a:p>
            <a:pPr lvl="0"/>
            <a:r>
              <a:rPr lang="zh-TW" altLang="zh-TW" dirty="0">
                <a:effectLst/>
                <a:latin typeface="Arial Unicode MS" panose="020B0604020202020204" pitchFamily="34" charset="-120"/>
              </a:rPr>
              <a:t>UISprite yourSprite = gObj.GetComponent&lt;UISprite&gt;();</a:t>
            </a:r>
            <a:r>
              <a:rPr lang="zh-TW" altLang="zh-TW" sz="1800" dirty="0">
                <a:effectLst/>
              </a:rPr>
              <a:t> </a:t>
            </a:r>
            <a:endParaRPr lang="en-US" altLang="zh-TW" dirty="0" smtClean="0"/>
          </a:p>
          <a:p>
            <a:pPr lvl="0"/>
            <a:r>
              <a:rPr lang="zh-TW" altLang="zh-TW" dirty="0">
                <a:effectLst/>
                <a:latin typeface="Arial Unicode MS" panose="020B0604020202020204" pitchFamily="34" charset="-120"/>
              </a:rPr>
              <a:t>yourSprite.spriteName = "Your New Sprite";</a:t>
            </a:r>
            <a:r>
              <a:rPr lang="zh-TW" altLang="zh-TW" sz="1800" dirty="0">
                <a:effectLst/>
              </a:rPr>
              <a:t> </a:t>
            </a:r>
            <a:endParaRPr lang="en-US" altLang="zh-TW" sz="1800" dirty="0" smtClean="0">
              <a:effectLst/>
            </a:endParaRPr>
          </a:p>
          <a:p>
            <a:pPr lvl="0"/>
            <a:r>
              <a:rPr lang="en-US" altLang="zh-TW" sz="1800" dirty="0" smtClean="0">
                <a:effectLst/>
                <a:latin typeface="Arial" panose="020B0604020202020204" pitchFamily="34" charset="0"/>
              </a:rPr>
              <a:t>Resize:</a:t>
            </a:r>
          </a:p>
          <a:p>
            <a:pPr lvl="0"/>
            <a:r>
              <a:rPr lang="en-US" altLang="zh-TW" sz="1800" dirty="0" err="1">
                <a:effectLst/>
                <a:latin typeface="Arial" panose="020B0604020202020204" pitchFamily="34" charset="0"/>
              </a:rPr>
              <a:t>yourSprite.MakePixelPerfect</a:t>
            </a:r>
            <a:r>
              <a:rPr lang="en-US" altLang="zh-TW" sz="1800" dirty="0">
                <a:effectLst/>
                <a:latin typeface="Arial" panose="020B0604020202020204" pitchFamily="34" charset="0"/>
              </a:rPr>
              <a:t>();</a:t>
            </a:r>
            <a:endParaRPr lang="zh-TW" altLang="zh-TW" sz="1800" dirty="0"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595955" y="3585681"/>
            <a:ext cx="3955551" cy="493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endCxn id="10" idx="1"/>
          </p:cNvCxnSpPr>
          <p:nvPr/>
        </p:nvCxnSpPr>
        <p:spPr>
          <a:xfrm flipV="1">
            <a:off x="5578867" y="2407761"/>
            <a:ext cx="2239767" cy="1147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18634" y="2084595"/>
            <a:ext cx="392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從目前的</a:t>
            </a:r>
            <a:r>
              <a:rPr lang="en-US" altLang="zh-TW" dirty="0" err="1" smtClean="0"/>
              <a:t>GameObject</a:t>
            </a:r>
            <a:r>
              <a:rPr lang="zh-TW" altLang="en-US" dirty="0" smtClean="0"/>
              <a:t>找出</a:t>
            </a:r>
            <a:r>
              <a:rPr lang="en-US" altLang="zh-TW" dirty="0" err="1" smtClean="0"/>
              <a:t>UISprite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Component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34975" y="4118224"/>
            <a:ext cx="4161033" cy="369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stCxn id="12" idx="2"/>
            <a:endCxn id="15" idx="1"/>
          </p:cNvCxnSpPr>
          <p:nvPr/>
        </p:nvCxnSpPr>
        <p:spPr>
          <a:xfrm>
            <a:off x="4515492" y="4488094"/>
            <a:ext cx="2738063" cy="917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253555" y="5220736"/>
            <a:ext cx="325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換成另一個</a:t>
            </a:r>
            <a:r>
              <a:rPr lang="en-US" altLang="zh-TW" dirty="0" smtClean="0"/>
              <a:t>sprite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311685" y="5065160"/>
            <a:ext cx="2116477" cy="340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9" name="直線單箭頭接點 18"/>
          <p:cNvCxnSpPr>
            <a:endCxn id="20" idx="1"/>
          </p:cNvCxnSpPr>
          <p:nvPr/>
        </p:nvCxnSpPr>
        <p:spPr>
          <a:xfrm>
            <a:off x="3369924" y="5405402"/>
            <a:ext cx="2024009" cy="6919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5393933" y="5912688"/>
            <a:ext cx="335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讓圖片自動調整成原始大</a:t>
            </a:r>
            <a:r>
              <a:rPr lang="zh-TW" altLang="en-US" dirty="0"/>
              <a:t>小</a:t>
            </a:r>
          </a:p>
        </p:txBody>
      </p:sp>
    </p:spTree>
    <p:extLst>
      <p:ext uri="{BB962C8B-B14F-4D97-AF65-F5344CB8AC3E}">
        <p14:creationId xmlns:p14="http://schemas.microsoft.com/office/powerpoint/2010/main" val="336732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UITexture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17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基本元件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UITexture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如果你不想用</a:t>
            </a:r>
            <a:r>
              <a:rPr lang="en-US" altLang="zh-TW" dirty="0" err="1" smtClean="0"/>
              <a:t>Altas</a:t>
            </a:r>
            <a:r>
              <a:rPr lang="zh-TW" altLang="en-US" dirty="0" smtClean="0"/>
              <a:t>，那麼可以直接使用</a:t>
            </a:r>
            <a:r>
              <a:rPr lang="en-US" altLang="zh-TW" dirty="0" err="1" smtClean="0"/>
              <a:t>UITexture</a:t>
            </a:r>
            <a:r>
              <a:rPr lang="zh-TW" altLang="en-US" dirty="0" smtClean="0"/>
              <a:t>來顯示</a:t>
            </a:r>
            <a:r>
              <a:rPr lang="en-US" altLang="zh-TW" dirty="0" smtClean="0"/>
              <a:t>Texture</a:t>
            </a:r>
          </a:p>
          <a:p>
            <a:r>
              <a:rPr lang="zh-TW" altLang="en-US" dirty="0" smtClean="0"/>
              <a:t>但要注意此</a:t>
            </a:r>
            <a:r>
              <a:rPr lang="en-US" altLang="zh-TW" dirty="0" smtClean="0"/>
              <a:t>Script</a:t>
            </a:r>
            <a:r>
              <a:rPr lang="zh-TW" altLang="en-US" dirty="0" smtClean="0"/>
              <a:t>會產生額外的</a:t>
            </a:r>
            <a:r>
              <a:rPr lang="en-US" altLang="zh-TW" dirty="0"/>
              <a:t>draw call </a:t>
            </a:r>
            <a:r>
              <a:rPr lang="zh-TW" altLang="en-US" dirty="0" smtClean="0"/>
              <a:t>，所以最好是用在背景或暫時性的物件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2845" y="3237057"/>
            <a:ext cx="1977429" cy="3238892"/>
          </a:xfrm>
          <a:prstGeom prst="rect">
            <a:avLst/>
          </a:prstGeom>
        </p:spPr>
      </p:pic>
      <p:pic>
        <p:nvPicPr>
          <p:cNvPr id="1028" name="Picture 4" descr="http://www.tasharen.com/ngui/uitex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74" y="3237057"/>
            <a:ext cx="6915150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1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UITexture</a:t>
            </a:r>
            <a:r>
              <a:rPr lang="zh-TW" altLang="en-US" dirty="0" smtClean="0"/>
              <a:t>使用介紹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產生</a:t>
            </a:r>
            <a:r>
              <a:rPr lang="en-US" altLang="zh-TW" dirty="0" err="1"/>
              <a:t>UITexture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130" y="2871469"/>
            <a:ext cx="2180952" cy="32095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61" y="2871469"/>
            <a:ext cx="5438095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9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r>
              <a:rPr lang="en-US" altLang="zh-TW" dirty="0" smtClean="0"/>
              <a:t>NGUI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073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UITexture</a:t>
            </a:r>
            <a:r>
              <a:rPr lang="zh-TW" altLang="en-US" dirty="0"/>
              <a:t>使用介紹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你可以指定</a:t>
            </a:r>
            <a:r>
              <a:rPr lang="zh-TW" altLang="en-US" dirty="0" smtClean="0"/>
              <a:t>一個</a:t>
            </a:r>
            <a:r>
              <a:rPr lang="en-US" altLang="zh-TW" dirty="0" smtClean="0"/>
              <a:t>Texture</a:t>
            </a:r>
            <a:r>
              <a:rPr lang="en-US" altLang="zh-TW" dirty="0"/>
              <a:t> </a:t>
            </a:r>
            <a:r>
              <a:rPr lang="zh-TW" altLang="en-US" dirty="0" smtClean="0"/>
              <a:t>，</a:t>
            </a:r>
            <a:r>
              <a:rPr lang="zh-TW" altLang="en-US" dirty="0"/>
              <a:t>當你這樣做時，一個預設</a:t>
            </a:r>
            <a:r>
              <a:rPr lang="zh-TW" altLang="en-US" dirty="0" smtClean="0"/>
              <a:t>的</a:t>
            </a:r>
            <a:r>
              <a:rPr lang="en-US" altLang="zh-TW" dirty="0"/>
              <a:t>Material</a:t>
            </a:r>
            <a:r>
              <a:rPr lang="zh-TW" altLang="en-US" dirty="0" smtClean="0"/>
              <a:t>會</a:t>
            </a:r>
            <a:r>
              <a:rPr lang="zh-TW" altLang="en-US" dirty="0"/>
              <a:t>被建立出來，假如你不指定</a:t>
            </a:r>
            <a:r>
              <a:rPr lang="en-US" altLang="zh-TW" dirty="0"/>
              <a:t>texture</a:t>
            </a:r>
            <a:r>
              <a:rPr lang="zh-TW" altLang="en-US" dirty="0"/>
              <a:t>，會</a:t>
            </a:r>
            <a:r>
              <a:rPr lang="zh-TW" altLang="en-US" dirty="0" smtClean="0"/>
              <a:t>使用</a:t>
            </a:r>
            <a:r>
              <a:rPr lang="en-US" altLang="zh-TW" dirty="0"/>
              <a:t>Material</a:t>
            </a:r>
            <a:r>
              <a:rPr lang="zh-TW" altLang="en-US" dirty="0" smtClean="0"/>
              <a:t>的</a:t>
            </a:r>
            <a:r>
              <a:rPr lang="en-US" altLang="zh-TW" dirty="0"/>
              <a:t>texture</a:t>
            </a:r>
            <a:r>
              <a:rPr lang="zh-TW" altLang="en-US" dirty="0"/>
              <a:t>作為替代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如果你想要的話，你可以指定你自己要</a:t>
            </a:r>
            <a:r>
              <a:rPr lang="zh-TW" altLang="en-US" dirty="0" smtClean="0"/>
              <a:t>的</a:t>
            </a:r>
            <a:r>
              <a:rPr lang="en-US" altLang="zh-TW" dirty="0"/>
              <a:t>Material </a:t>
            </a:r>
            <a:r>
              <a:rPr lang="zh-TW" altLang="en-US" dirty="0"/>
              <a:t>，</a:t>
            </a:r>
            <a:r>
              <a:rPr lang="zh-TW" altLang="en-US" dirty="0" smtClean="0"/>
              <a:t>即使</a:t>
            </a:r>
            <a:r>
              <a:rPr lang="zh-TW" altLang="en-US" dirty="0"/>
              <a:t>是指定</a:t>
            </a:r>
            <a:r>
              <a:rPr lang="zh-TW" altLang="en-US" dirty="0" smtClean="0"/>
              <a:t>了</a:t>
            </a:r>
            <a:r>
              <a:rPr lang="en-US" altLang="zh-TW" dirty="0" smtClean="0"/>
              <a:t>Material</a:t>
            </a:r>
            <a:r>
              <a:rPr lang="zh-TW" altLang="en-US" dirty="0" smtClean="0"/>
              <a:t>，</a:t>
            </a:r>
            <a:r>
              <a:rPr lang="zh-TW" altLang="en-US" dirty="0"/>
              <a:t>上面指定的</a:t>
            </a:r>
            <a:r>
              <a:rPr lang="en-US" altLang="zh-TW" dirty="0"/>
              <a:t>Texture</a:t>
            </a:r>
            <a:r>
              <a:rPr lang="zh-TW" altLang="en-US" dirty="0"/>
              <a:t>還是會替代掉材質的主要紋理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假如你不想要弄</a:t>
            </a:r>
            <a:r>
              <a:rPr lang="zh-TW" altLang="en-US" dirty="0" smtClean="0"/>
              <a:t>一個</a:t>
            </a:r>
            <a:r>
              <a:rPr lang="en-US" altLang="zh-TW" dirty="0"/>
              <a:t>Texture </a:t>
            </a:r>
            <a:r>
              <a:rPr lang="zh-TW" altLang="en-US" dirty="0" smtClean="0"/>
              <a:t>，</a:t>
            </a:r>
            <a:r>
              <a:rPr lang="zh-TW" altLang="en-US" dirty="0"/>
              <a:t>你也可以只</a:t>
            </a:r>
            <a:r>
              <a:rPr lang="zh-TW" altLang="en-US" dirty="0" smtClean="0"/>
              <a:t>指定</a:t>
            </a:r>
            <a:r>
              <a:rPr lang="en-US" altLang="zh-TW" dirty="0" err="1" smtClean="0"/>
              <a:t>Shader</a:t>
            </a:r>
            <a:r>
              <a:rPr lang="zh-TW" altLang="en-US" dirty="0" smtClean="0"/>
              <a:t>來</a:t>
            </a:r>
            <a:r>
              <a:rPr lang="zh-TW" altLang="en-US" dirty="0"/>
              <a:t>做為替代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632" y="4240834"/>
            <a:ext cx="4896085" cy="239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6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UITexture</a:t>
            </a:r>
            <a:r>
              <a:rPr lang="zh-TW" altLang="en-US" dirty="0"/>
              <a:t>使用介紹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選擇快捷</a:t>
            </a:r>
            <a:r>
              <a:rPr lang="en-US" altLang="zh-TW" dirty="0"/>
              <a:t>(</a:t>
            </a:r>
            <a:r>
              <a:rPr lang="zh-TW" altLang="en-US" dirty="0"/>
              <a:t>右鍵</a:t>
            </a:r>
            <a:r>
              <a:rPr lang="en-US" altLang="zh-TW" dirty="0"/>
              <a:t>)</a:t>
            </a:r>
            <a:r>
              <a:rPr lang="zh-TW" altLang="en-US" dirty="0"/>
              <a:t>選單中的</a:t>
            </a:r>
            <a:r>
              <a:rPr lang="en-US" altLang="zh-TW" dirty="0"/>
              <a:t>"Make Pixel-Perfect"</a:t>
            </a:r>
            <a:r>
              <a:rPr lang="zh-TW" altLang="en-US" dirty="0"/>
              <a:t>選項會讓</a:t>
            </a:r>
            <a:r>
              <a:rPr lang="en-US" altLang="zh-TW" dirty="0" err="1"/>
              <a:t>UITexture</a:t>
            </a:r>
            <a:r>
              <a:rPr lang="zh-TW" altLang="en-US" dirty="0"/>
              <a:t>認定為原始的大小，所以假如原始的紋理圖是</a:t>
            </a:r>
            <a:r>
              <a:rPr lang="en-US" altLang="zh-TW" dirty="0"/>
              <a:t>300x200</a:t>
            </a:r>
            <a:r>
              <a:rPr lang="zh-TW" altLang="en-US" dirty="0"/>
              <a:t>畫素，你的</a:t>
            </a:r>
            <a:r>
              <a:rPr lang="en-US" altLang="zh-TW" dirty="0" err="1"/>
              <a:t>UITexture</a:t>
            </a:r>
            <a:r>
              <a:rPr lang="zh-TW" altLang="en-US" dirty="0"/>
              <a:t>的寬度跟高度會被調整到它的實際大小。</a:t>
            </a:r>
          </a:p>
          <a:p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918" y="3983392"/>
            <a:ext cx="3590476" cy="14380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131" y="4043581"/>
            <a:ext cx="1533333" cy="1200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9428" y="3495962"/>
            <a:ext cx="2314286" cy="2295238"/>
          </a:xfrm>
          <a:prstGeom prst="rect">
            <a:avLst/>
          </a:prstGeom>
        </p:spPr>
      </p:pic>
      <p:cxnSp>
        <p:nvCxnSpPr>
          <p:cNvPr id="8" name="直線單箭頭接點 7"/>
          <p:cNvCxnSpPr>
            <a:stCxn id="5" idx="3"/>
            <a:endCxn id="6" idx="1"/>
          </p:cNvCxnSpPr>
          <p:nvPr/>
        </p:nvCxnSpPr>
        <p:spPr>
          <a:xfrm>
            <a:off x="7372464" y="4643581"/>
            <a:ext cx="83696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56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UITexture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66" y="1728506"/>
            <a:ext cx="9038095" cy="332380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614" y="4707183"/>
            <a:ext cx="7095238" cy="19428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80614" y="358562"/>
            <a:ext cx="7277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http://www.tasharen.com/ngui/docs/class_u_i_texture.html</a:t>
            </a:r>
          </a:p>
        </p:txBody>
      </p:sp>
    </p:spTree>
    <p:extLst>
      <p:ext uri="{BB962C8B-B14F-4D97-AF65-F5344CB8AC3E}">
        <p14:creationId xmlns:p14="http://schemas.microsoft.com/office/powerpoint/2010/main" val="5796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UITexture</a:t>
            </a:r>
            <a:r>
              <a:rPr lang="zh-TW" altLang="en-US" dirty="0"/>
              <a:t> </a:t>
            </a:r>
            <a:r>
              <a:rPr lang="en-US" altLang="zh-TW" dirty="0" smtClean="0"/>
              <a:t>API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一些範例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Set texture:</a:t>
            </a:r>
          </a:p>
          <a:p>
            <a:pPr lvl="0"/>
            <a:r>
              <a:rPr lang="zh-TW" altLang="zh-TW" dirty="0">
                <a:effectLst/>
                <a:latin typeface="Arial Unicode MS" panose="020B0604020202020204" pitchFamily="34" charset="-120"/>
              </a:rPr>
              <a:t>UITexture t = NGUITools.AddWidget&lt;UITexture&gt;(this.gameObject); </a:t>
            </a:r>
            <a:endParaRPr lang="en-US" altLang="zh-TW" dirty="0" smtClean="0">
              <a:effectLst/>
              <a:latin typeface="Arial Unicode MS" panose="020B0604020202020204" pitchFamily="34" charset="-120"/>
            </a:endParaRPr>
          </a:p>
          <a:p>
            <a:pPr lvl="0"/>
            <a:r>
              <a:rPr lang="zh-TW" altLang="zh-TW" dirty="0" smtClean="0">
                <a:effectLst/>
                <a:latin typeface="Arial Unicode MS" panose="020B0604020202020204" pitchFamily="34" charset="-120"/>
              </a:rPr>
              <a:t>t</a:t>
            </a:r>
            <a:r>
              <a:rPr lang="zh-TW" altLang="zh-TW" dirty="0">
                <a:effectLst/>
                <a:latin typeface="Arial Unicode MS" panose="020B0604020202020204" pitchFamily="34" charset="-120"/>
              </a:rPr>
              <a:t>.mainTexture = Resources.Load("mytexture") as Texture;</a:t>
            </a:r>
            <a:r>
              <a:rPr lang="zh-TW" altLang="zh-TW" sz="1800" dirty="0">
                <a:effectLst/>
              </a:rPr>
              <a:t> </a:t>
            </a:r>
            <a:endParaRPr lang="en-US" altLang="zh-TW" sz="1800" dirty="0" smtClean="0">
              <a:effectLst/>
            </a:endParaRPr>
          </a:p>
          <a:p>
            <a:pPr lvl="0"/>
            <a:r>
              <a:rPr lang="en-US" altLang="zh-TW" sz="1800" dirty="0" smtClean="0">
                <a:effectLst/>
                <a:latin typeface="Arial" panose="020B0604020202020204" pitchFamily="34" charset="0"/>
              </a:rPr>
              <a:t>Resize to original size:</a:t>
            </a:r>
          </a:p>
          <a:p>
            <a:pPr lvl="0"/>
            <a:r>
              <a:rPr lang="en-US" altLang="zh-TW" sz="1800" dirty="0">
                <a:effectLst/>
                <a:latin typeface="Arial" panose="020B0604020202020204" pitchFamily="34" charset="0"/>
              </a:rPr>
              <a:t>t. </a:t>
            </a:r>
            <a:r>
              <a:rPr lang="en-US" altLang="zh-TW" sz="1800" dirty="0" err="1" smtClean="0">
                <a:effectLst/>
                <a:latin typeface="Arial" panose="020B0604020202020204" pitchFamily="34" charset="0"/>
              </a:rPr>
              <a:t>MakePixelPerfect</a:t>
            </a:r>
            <a:r>
              <a:rPr lang="en-US" altLang="zh-TW" sz="1800" dirty="0" smtClean="0">
                <a:effectLst/>
                <a:latin typeface="Arial" panose="020B0604020202020204" pitchFamily="34" charset="0"/>
              </a:rPr>
              <a:t>()</a:t>
            </a:r>
            <a:endParaRPr lang="zh-TW" altLang="zh-TW" sz="4400" dirty="0">
              <a:effectLst/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51425" y="3647326"/>
            <a:ext cx="4828854" cy="369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732926" y="3102796"/>
            <a:ext cx="6298058" cy="472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stCxn id="7" idx="0"/>
            <a:endCxn id="12" idx="1"/>
          </p:cNvCxnSpPr>
          <p:nvPr/>
        </p:nvCxnSpPr>
        <p:spPr>
          <a:xfrm flipV="1">
            <a:off x="5881955" y="2229492"/>
            <a:ext cx="2191590" cy="873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2"/>
            <a:endCxn id="13" idx="1"/>
          </p:cNvCxnSpPr>
          <p:nvPr/>
        </p:nvCxnSpPr>
        <p:spPr>
          <a:xfrm>
            <a:off x="5465852" y="4017196"/>
            <a:ext cx="1551397" cy="14406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8073545" y="1906326"/>
            <a:ext cx="309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新增</a:t>
            </a:r>
            <a:r>
              <a:rPr lang="en-US" altLang="zh-TW" dirty="0" err="1" smtClean="0"/>
              <a:t>UITexture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 到目前的</a:t>
            </a:r>
            <a:r>
              <a:rPr lang="en-US" altLang="zh-TW" dirty="0" err="1" smtClean="0"/>
              <a:t>gameobject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017249" y="5273162"/>
            <a:ext cx="3953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去</a:t>
            </a:r>
            <a:r>
              <a:rPr lang="en-US" altLang="zh-TW" dirty="0" smtClean="0"/>
              <a:t>Load</a:t>
            </a:r>
            <a:r>
              <a:rPr lang="zh-TW" altLang="en-US" dirty="0" smtClean="0"/>
              <a:t>一個名叫</a:t>
            </a:r>
            <a:r>
              <a:rPr lang="en-US" altLang="zh-TW" dirty="0" err="1" smtClean="0"/>
              <a:t>mytexture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Textur</a:t>
            </a:r>
            <a:r>
              <a:rPr lang="en-US" altLang="zh-TW" dirty="0"/>
              <a:t>e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66463" y="4574340"/>
            <a:ext cx="2116477" cy="340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7" name="直線單箭頭接點 16"/>
          <p:cNvCxnSpPr>
            <a:stCxn id="16" idx="2"/>
            <a:endCxn id="18" idx="1"/>
          </p:cNvCxnSpPr>
          <p:nvPr/>
        </p:nvCxnSpPr>
        <p:spPr>
          <a:xfrm>
            <a:off x="2424702" y="4914582"/>
            <a:ext cx="1633591" cy="11047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4058293" y="5834686"/>
            <a:ext cx="3359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讓圖片自動調整成原始大</a:t>
            </a:r>
            <a:r>
              <a:rPr lang="zh-TW" altLang="en-US" dirty="0"/>
              <a:t>小</a:t>
            </a:r>
          </a:p>
        </p:txBody>
      </p:sp>
    </p:spTree>
    <p:extLst>
      <p:ext uri="{BB962C8B-B14F-4D97-AF65-F5344CB8AC3E}">
        <p14:creationId xmlns:p14="http://schemas.microsoft.com/office/powerpoint/2010/main" val="343782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UILabel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1743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基本</a:t>
            </a:r>
            <a:r>
              <a:rPr lang="zh-TW" altLang="en-US" dirty="0" smtClean="0"/>
              <a:t>元件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UILabel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UILabel</a:t>
            </a:r>
            <a:r>
              <a:rPr lang="zh-TW" altLang="en-US" dirty="0"/>
              <a:t>是用來顯示文字的</a:t>
            </a:r>
            <a:r>
              <a:rPr lang="en-US" altLang="zh-TW" dirty="0"/>
              <a:t>Widget </a:t>
            </a:r>
            <a:r>
              <a:rPr lang="zh-TW" altLang="en-US" dirty="0"/>
              <a:t>。</a:t>
            </a:r>
          </a:p>
        </p:txBody>
      </p:sp>
      <p:pic>
        <p:nvPicPr>
          <p:cNvPr id="3074" name="Picture 2" descr="http://www.victsao.com/blog/images/uilab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485" y="2738332"/>
            <a:ext cx="5703058" cy="350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829" y="2738331"/>
            <a:ext cx="2469203" cy="349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97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UILabel</a:t>
            </a:r>
            <a:r>
              <a:rPr lang="zh-TW" altLang="en-US" dirty="0" smtClean="0"/>
              <a:t>使用介紹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產生</a:t>
            </a:r>
            <a:r>
              <a:rPr lang="en-US" altLang="zh-TW" dirty="0" err="1" smtClean="0"/>
              <a:t>UILabel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868" y="2656105"/>
            <a:ext cx="2200000" cy="329523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12" y="2656105"/>
            <a:ext cx="5390476" cy="3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360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UILabel</a:t>
            </a:r>
            <a:r>
              <a:rPr lang="zh-TW" altLang="en-US" dirty="0" smtClean="0"/>
              <a:t>使用</a:t>
            </a:r>
            <a:r>
              <a:rPr lang="zh-TW" altLang="en-US" dirty="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可以從</a:t>
            </a:r>
            <a:r>
              <a:rPr lang="en-US" altLang="zh-TW" dirty="0" smtClean="0"/>
              <a:t>NGUI</a:t>
            </a:r>
            <a:r>
              <a:rPr lang="zh-TW" altLang="en-US" dirty="0" smtClean="0"/>
              <a:t> 或 </a:t>
            </a:r>
            <a:r>
              <a:rPr lang="en-US" altLang="zh-TW" dirty="0" smtClean="0"/>
              <a:t>Unity</a:t>
            </a:r>
            <a:r>
              <a:rPr lang="zh-TW" altLang="en-US" dirty="0" smtClean="0"/>
              <a:t>中選擇字型</a:t>
            </a:r>
            <a:endParaRPr lang="en-US" altLang="zh-TW" dirty="0" smtClean="0"/>
          </a:p>
          <a:p>
            <a:r>
              <a:rPr lang="zh-TW" altLang="en-US" dirty="0" smtClean="0"/>
              <a:t>藉</a:t>
            </a:r>
            <a:r>
              <a:rPr lang="zh-TW" altLang="en-US" dirty="0"/>
              <a:t>由</a:t>
            </a:r>
            <a:r>
              <a:rPr lang="zh-TW" altLang="en-US" dirty="0" smtClean="0"/>
              <a:t>切換</a:t>
            </a:r>
            <a:r>
              <a:rPr lang="en-US" altLang="zh-TW" dirty="0" smtClean="0"/>
              <a:t>Alignment</a:t>
            </a:r>
            <a:r>
              <a:rPr lang="zh-TW" altLang="en-US" dirty="0" smtClean="0"/>
              <a:t>來讓文字靠不同位置對齊。</a:t>
            </a:r>
            <a:endParaRPr lang="en-US" altLang="zh-TW" dirty="0" smtClean="0"/>
          </a:p>
          <a:p>
            <a:r>
              <a:rPr lang="en-US" altLang="zh-TW" dirty="0" smtClean="0"/>
              <a:t>Text</a:t>
            </a:r>
            <a:r>
              <a:rPr lang="zh-TW" altLang="en-US" dirty="0" smtClean="0"/>
              <a:t>為輸入</a:t>
            </a:r>
            <a:r>
              <a:rPr lang="zh-TW" altLang="en-US" dirty="0"/>
              <a:t>文字的地方。預設情況下，它會是一個多行的文字框。除非你藉由它下面的</a:t>
            </a:r>
            <a:r>
              <a:rPr lang="en-US" altLang="zh-TW" b="1" dirty="0"/>
              <a:t>Max Lines(</a:t>
            </a:r>
            <a:r>
              <a:rPr lang="zh-TW" altLang="en-US" b="1" dirty="0"/>
              <a:t>最大行數</a:t>
            </a:r>
            <a:r>
              <a:rPr lang="en-US" altLang="zh-TW" b="1" dirty="0"/>
              <a:t>)</a:t>
            </a:r>
            <a:r>
              <a:rPr lang="zh-TW" altLang="en-US" dirty="0"/>
              <a:t>參數來進行限制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/>
              <a:t>如果你想要的話，你可以指定文字底部與頂部的顏色，讓你的文字有漸層</a:t>
            </a:r>
            <a:r>
              <a:rPr lang="en-US" altLang="zh-TW" dirty="0"/>
              <a:t>(</a:t>
            </a:r>
            <a:r>
              <a:rPr lang="en-US" altLang="zh-TW" b="1" dirty="0"/>
              <a:t>Gradient</a:t>
            </a:r>
            <a:r>
              <a:rPr lang="zh-TW" altLang="en-US" dirty="0"/>
              <a:t> </a:t>
            </a:r>
            <a:r>
              <a:rPr lang="en-US" altLang="zh-TW" dirty="0"/>
              <a:t>)</a:t>
            </a:r>
            <a:r>
              <a:rPr lang="zh-TW" altLang="en-US" dirty="0"/>
              <a:t>的效果。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74" y="4362116"/>
            <a:ext cx="2590476" cy="237142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84192" y="6365034"/>
            <a:ext cx="598811" cy="178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584192" y="4981296"/>
            <a:ext cx="598811" cy="178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584192" y="4612785"/>
            <a:ext cx="726096" cy="178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342655" y="4612785"/>
            <a:ext cx="598811" cy="178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3277" y="4612785"/>
            <a:ext cx="2295238" cy="1228571"/>
          </a:xfrm>
          <a:prstGeom prst="rect">
            <a:avLst/>
          </a:prstGeom>
        </p:spPr>
      </p:pic>
      <p:cxnSp>
        <p:nvCxnSpPr>
          <p:cNvPr id="11" name="直線單箭頭接點 10"/>
          <p:cNvCxnSpPr>
            <a:endCxn id="9" idx="3"/>
          </p:cNvCxnSpPr>
          <p:nvPr/>
        </p:nvCxnSpPr>
        <p:spPr>
          <a:xfrm flipH="1" flipV="1">
            <a:off x="4448515" y="5227071"/>
            <a:ext cx="2151234" cy="1699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584191" y="5517141"/>
            <a:ext cx="598811" cy="178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516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UILabel</a:t>
            </a:r>
            <a:r>
              <a:rPr lang="zh-TW" altLang="en-US" dirty="0" smtClean="0"/>
              <a:t>使用</a:t>
            </a:r>
            <a:r>
              <a:rPr lang="zh-TW" altLang="en-US" dirty="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Overflow</a:t>
            </a:r>
            <a:r>
              <a:rPr lang="zh-TW" altLang="en-US" dirty="0"/>
              <a:t> 讓你決定當標籤文字超出允許的範圍時該如何處理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b="1" dirty="0"/>
              <a:t>Shrink Content</a:t>
            </a:r>
            <a:r>
              <a:rPr lang="zh-TW" altLang="en-US" dirty="0"/>
              <a:t>代表內容會被自動縮小以符合</a:t>
            </a:r>
            <a:r>
              <a:rPr lang="zh-TW" altLang="en-US" dirty="0" smtClean="0"/>
              <a:t>範圍。</a:t>
            </a:r>
            <a:endParaRPr lang="zh-TW" altLang="en-US" dirty="0"/>
          </a:p>
          <a:p>
            <a:r>
              <a:rPr lang="en-US" altLang="zh-TW" b="1" dirty="0"/>
              <a:t>Clamp Content</a:t>
            </a:r>
            <a:r>
              <a:rPr lang="zh-TW" altLang="en-US" dirty="0"/>
              <a:t> 代表假如文字不能符合範圍大小，多出的部分會被剪掉。</a:t>
            </a:r>
          </a:p>
          <a:p>
            <a:r>
              <a:rPr lang="en-US" altLang="zh-TW" b="1" dirty="0"/>
              <a:t>Resize Freely</a:t>
            </a:r>
            <a:r>
              <a:rPr lang="zh-TW" altLang="en-US" dirty="0"/>
              <a:t> 選項表示標籤的尺寸由輸入到該區塊的文字控制。你不能自己改變尺寸的大小。</a:t>
            </a:r>
          </a:p>
          <a:p>
            <a:r>
              <a:rPr lang="zh-TW" altLang="en-US" dirty="0"/>
              <a:t>最後一個選項， </a:t>
            </a:r>
            <a:r>
              <a:rPr lang="en-US" altLang="zh-TW" b="1" dirty="0"/>
              <a:t>Resize Height</a:t>
            </a:r>
            <a:r>
              <a:rPr lang="zh-TW" altLang="en-US" dirty="0"/>
              <a:t> 當需要時，會自動增加高度，但寬度不會變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102" name="Picture 6" descr="http://www.victsao.com/blog/images/overflo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984" y="911184"/>
            <a:ext cx="2144896" cy="13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15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UILabel</a:t>
            </a:r>
            <a:r>
              <a:rPr lang="zh-TW" altLang="en-US" dirty="0" smtClean="0"/>
              <a:t>使用</a:t>
            </a:r>
            <a:r>
              <a:rPr lang="zh-TW" altLang="en-US" dirty="0"/>
              <a:t>介紹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Effect</a:t>
            </a:r>
            <a:r>
              <a:rPr lang="zh-TW" altLang="en-US" dirty="0"/>
              <a:t>可以指定一個暗的前景顏色和一個明亮的陰影顏色，讓你的</a:t>
            </a:r>
            <a:r>
              <a:rPr lang="en-US" altLang="zh-TW" dirty="0"/>
              <a:t>labels</a:t>
            </a:r>
            <a:r>
              <a:rPr lang="zh-TW" altLang="en-US" dirty="0"/>
              <a:t>看起來有立體感。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Label Text</a:t>
            </a:r>
            <a:r>
              <a:rPr lang="zh-TW" altLang="en-US" dirty="0" smtClean="0"/>
              <a:t>可以支援</a:t>
            </a:r>
            <a:r>
              <a:rPr lang="en-US" altLang="zh-TW" dirty="0" err="1" smtClean="0"/>
              <a:t>Bbcode</a:t>
            </a:r>
            <a:r>
              <a:rPr lang="zh-TW" altLang="en-US" dirty="0" smtClean="0"/>
              <a:t>代碼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724" y="4543790"/>
            <a:ext cx="3247275" cy="10659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053" y="5791200"/>
            <a:ext cx="4189289" cy="763165"/>
          </a:xfrm>
          <a:prstGeom prst="rect">
            <a:avLst/>
          </a:prstGeom>
        </p:spPr>
      </p:pic>
      <p:pic>
        <p:nvPicPr>
          <p:cNvPr id="5124" name="Picture 4" descr="http://www.victsao.com/blog/images/beve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7940" y="2533215"/>
            <a:ext cx="4667384" cy="1665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923" y="4332502"/>
            <a:ext cx="3204802" cy="11436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1615" y="5609690"/>
            <a:ext cx="4273337" cy="11861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658151" y="2791730"/>
            <a:ext cx="307498" cy="1618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382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Importing package</a:t>
            </a:r>
            <a:endParaRPr lang="zh-TW" dirty="0"/>
          </a:p>
        </p:txBody>
      </p:sp>
      <p:sp>
        <p:nvSpPr>
          <p:cNvPr id="14" name="內容版面配置區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雙擊</a:t>
            </a:r>
            <a:r>
              <a:rPr lang="en-US" altLang="zh-TW" dirty="0" smtClean="0"/>
              <a:t>NGUI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package</a:t>
            </a:r>
          </a:p>
          <a:p>
            <a:r>
              <a:rPr lang="zh-TW" altLang="en-US" dirty="0" smtClean="0"/>
              <a:t>選擇要加入的檔案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建議全加</a:t>
            </a:r>
            <a:r>
              <a:rPr lang="en-US" altLang="zh-TW" dirty="0" smtClean="0"/>
              <a:t>)</a:t>
            </a:r>
            <a:endParaRPr lang="zh-TW" dirty="0" smtClean="0"/>
          </a:p>
          <a:p>
            <a:r>
              <a:rPr lang="zh-TW" altLang="en-US" dirty="0" smtClean="0"/>
              <a:t>點</a:t>
            </a:r>
            <a:r>
              <a:rPr lang="zh-TW" altLang="en-US" dirty="0"/>
              <a:t>擊</a:t>
            </a:r>
            <a:r>
              <a:rPr lang="en-US" altLang="zh-TW" dirty="0" smtClean="0"/>
              <a:t>Import</a:t>
            </a:r>
            <a:endParaRPr lang="zh-TW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790" y="1885709"/>
            <a:ext cx="4523809" cy="367619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660" y="3503374"/>
            <a:ext cx="2866667" cy="18095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942089" y="4078385"/>
            <a:ext cx="1650775" cy="1942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9374304" y="5229716"/>
            <a:ext cx="557003" cy="166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185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UILabel</a:t>
            </a:r>
            <a:r>
              <a:rPr lang="en-US" altLang="zh-TW" dirty="0"/>
              <a:t> </a:t>
            </a:r>
            <a:r>
              <a:rPr lang="en-US" altLang="zh-TW" dirty="0" smtClean="0"/>
              <a:t>API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95" y="2095500"/>
            <a:ext cx="8346569" cy="36957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1" y="4575479"/>
            <a:ext cx="6917891" cy="17441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14422" y="411832"/>
            <a:ext cx="65474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http://www.tasharen.com/ngui/docs/class_u_i_label.html</a:t>
            </a:r>
          </a:p>
        </p:txBody>
      </p:sp>
    </p:spTree>
    <p:extLst>
      <p:ext uri="{BB962C8B-B14F-4D97-AF65-F5344CB8AC3E}">
        <p14:creationId xmlns:p14="http://schemas.microsoft.com/office/powerpoint/2010/main" val="403959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UILabel</a:t>
            </a:r>
            <a:r>
              <a:rPr lang="en-US" altLang="zh-TW" dirty="0" smtClean="0"/>
              <a:t> API 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一些例子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zh-TW" altLang="en-US" dirty="0" smtClean="0"/>
              <a:t>動態修改</a:t>
            </a:r>
            <a:r>
              <a:rPr lang="en-US" altLang="zh-TW" dirty="0" smtClean="0"/>
              <a:t>Text:</a:t>
            </a:r>
          </a:p>
          <a:p>
            <a:pPr lvl="0"/>
            <a:r>
              <a:rPr lang="zh-TW" altLang="zh-TW" dirty="0">
                <a:effectLst/>
                <a:latin typeface="Arial Unicode MS" panose="020B0604020202020204" pitchFamily="34" charset="-120"/>
              </a:rPr>
              <a:t>UISprite yourSprite = gObj.GetComponent&lt;UISprite&gt;();</a:t>
            </a:r>
            <a:r>
              <a:rPr lang="zh-TW" altLang="zh-TW" sz="1800" dirty="0">
                <a:effectLst/>
              </a:rPr>
              <a:t> </a:t>
            </a:r>
            <a:endParaRPr lang="en-US" altLang="zh-TW" dirty="0" smtClean="0"/>
          </a:p>
          <a:p>
            <a:pPr lvl="0"/>
            <a:r>
              <a:rPr lang="zh-TW" altLang="zh-TW" dirty="0">
                <a:effectLst/>
                <a:latin typeface="Arial Unicode MS" panose="020B0604020202020204" pitchFamily="34" charset="-120"/>
              </a:rPr>
              <a:t>yourSprite</a:t>
            </a:r>
            <a:r>
              <a:rPr lang="zh-TW" altLang="zh-TW" dirty="0" smtClean="0">
                <a:effectLst/>
                <a:latin typeface="Arial Unicode MS" panose="020B0604020202020204" pitchFamily="34" charset="-120"/>
              </a:rPr>
              <a:t>.</a:t>
            </a:r>
            <a:r>
              <a:rPr lang="en-US" altLang="zh-TW" dirty="0" smtClean="0">
                <a:effectLst/>
                <a:latin typeface="Arial Unicode MS" panose="020B0604020202020204" pitchFamily="34" charset="-120"/>
              </a:rPr>
              <a:t>Text</a:t>
            </a:r>
            <a:r>
              <a:rPr lang="zh-TW" altLang="zh-TW" dirty="0" smtClean="0">
                <a:effectLst/>
                <a:latin typeface="Arial Unicode MS" panose="020B0604020202020204" pitchFamily="34" charset="-120"/>
              </a:rPr>
              <a:t> </a:t>
            </a:r>
            <a:r>
              <a:rPr lang="zh-TW" altLang="zh-TW" dirty="0">
                <a:effectLst/>
                <a:latin typeface="Arial Unicode MS" panose="020B0604020202020204" pitchFamily="34" charset="-120"/>
              </a:rPr>
              <a:t>= "Your New Sprite";</a:t>
            </a:r>
            <a:r>
              <a:rPr lang="zh-TW" altLang="zh-TW" sz="1800" dirty="0">
                <a:effectLst/>
              </a:rPr>
              <a:t> </a:t>
            </a:r>
            <a:endParaRPr lang="en-US" altLang="zh-TW" sz="1800" dirty="0" smtClean="0"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95955" y="3585681"/>
            <a:ext cx="3955551" cy="493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單箭頭接點 8"/>
          <p:cNvCxnSpPr>
            <a:endCxn id="10" idx="1"/>
          </p:cNvCxnSpPr>
          <p:nvPr/>
        </p:nvCxnSpPr>
        <p:spPr>
          <a:xfrm flipV="1">
            <a:off x="5578867" y="2407761"/>
            <a:ext cx="2239767" cy="1147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18634" y="2084595"/>
            <a:ext cx="392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從目前的</a:t>
            </a:r>
            <a:r>
              <a:rPr lang="en-US" altLang="zh-TW" dirty="0" err="1" smtClean="0"/>
              <a:t>GameObject</a:t>
            </a:r>
            <a:r>
              <a:rPr lang="zh-TW" altLang="en-US" dirty="0" smtClean="0"/>
              <a:t>找出</a:t>
            </a:r>
            <a:r>
              <a:rPr lang="en-US" altLang="zh-TW" dirty="0" err="1" smtClean="0"/>
              <a:t>UILabel</a:t>
            </a:r>
            <a:r>
              <a:rPr lang="zh-TW" altLang="en-US" dirty="0" smtClean="0"/>
              <a:t> </a:t>
            </a:r>
            <a:r>
              <a:rPr lang="en-US" altLang="zh-TW" dirty="0" smtClean="0"/>
              <a:t>Component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34975" y="4118224"/>
            <a:ext cx="4161033" cy="3698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/>
          <p:cNvCxnSpPr>
            <a:stCxn id="12" idx="2"/>
            <a:endCxn id="15" idx="1"/>
          </p:cNvCxnSpPr>
          <p:nvPr/>
        </p:nvCxnSpPr>
        <p:spPr>
          <a:xfrm>
            <a:off x="4515492" y="4488094"/>
            <a:ext cx="2738063" cy="91730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253555" y="5220736"/>
            <a:ext cx="3256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換成另一個</a:t>
            </a:r>
            <a:r>
              <a:rPr lang="en-US" altLang="zh-TW" dirty="0" smtClean="0"/>
              <a:t>sprite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994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Font Maker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85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Font Maker</a:t>
            </a:r>
            <a:r>
              <a:rPr lang="zh-TW" altLang="en-US" dirty="0"/>
              <a:t>教學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如果要自行新增新字型，可以使用</a:t>
            </a:r>
            <a:r>
              <a:rPr lang="en-US" altLang="zh-TW" dirty="0" smtClean="0"/>
              <a:t>Font</a:t>
            </a:r>
            <a:r>
              <a:rPr lang="zh-TW" altLang="en-US" dirty="0"/>
              <a:t> </a:t>
            </a:r>
            <a:r>
              <a:rPr lang="en-US" altLang="zh-TW" dirty="0" smtClean="0"/>
              <a:t>Make</a:t>
            </a:r>
            <a:r>
              <a:rPr lang="en-US" altLang="zh-TW" dirty="0"/>
              <a:t>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2535528"/>
            <a:ext cx="5219048" cy="261904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339" y="2535528"/>
            <a:ext cx="3161905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73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Font </a:t>
            </a:r>
            <a:r>
              <a:rPr lang="en-US" altLang="zh-TW" dirty="0" smtClean="0"/>
              <a:t>Maker</a:t>
            </a:r>
            <a:r>
              <a:rPr lang="zh-TW" altLang="en-US" dirty="0" smtClean="0"/>
              <a:t>教學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打開</a:t>
            </a:r>
            <a:r>
              <a:rPr lang="en-US" altLang="zh-TW" dirty="0" smtClean="0">
                <a:effectLst/>
              </a:rPr>
              <a:t>Font Maker</a:t>
            </a:r>
            <a:r>
              <a:rPr lang="zh-TW" altLang="en-US" dirty="0" smtClean="0">
                <a:effectLst/>
              </a:rPr>
              <a:t>，</a:t>
            </a:r>
            <a:r>
              <a:rPr lang="en-US" altLang="zh-TW" dirty="0" smtClean="0">
                <a:effectLst/>
              </a:rPr>
              <a:t>Type</a:t>
            </a:r>
            <a:r>
              <a:rPr lang="zh-TW" altLang="en-US" dirty="0" smtClean="0">
                <a:effectLst/>
              </a:rPr>
              <a:t>選擇</a:t>
            </a:r>
            <a:r>
              <a:rPr lang="en-US" altLang="zh-TW" dirty="0" smtClean="0">
                <a:effectLst/>
              </a:rPr>
              <a:t>Dynamic</a:t>
            </a:r>
          </a:p>
          <a:p>
            <a:endParaRPr lang="zh-TW" altLang="en-US" dirty="0"/>
          </a:p>
        </p:txBody>
      </p:sp>
      <p:pic>
        <p:nvPicPr>
          <p:cNvPr id="1026" name="Picture 2" descr="http://img.blog.csdn.net/201306191102331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96" y="2620045"/>
            <a:ext cx="4351157" cy="3695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5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Font Maker</a:t>
            </a:r>
            <a:r>
              <a:rPr lang="zh-TW" altLang="en-US" dirty="0"/>
              <a:t>教學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到</a:t>
            </a:r>
            <a:r>
              <a:rPr lang="en-US" altLang="zh-TW" dirty="0" smtClean="0"/>
              <a:t>C</a:t>
            </a:r>
            <a:r>
              <a:rPr lang="en-US" altLang="zh-TW" dirty="0"/>
              <a:t>:\</a:t>
            </a:r>
            <a:r>
              <a:rPr lang="en-US" altLang="zh-TW" dirty="0" smtClean="0"/>
              <a:t>Windows\Fonts</a:t>
            </a:r>
            <a:r>
              <a:rPr lang="zh-TW" altLang="en-US" dirty="0" smtClean="0"/>
              <a:t>下找想要的字體</a:t>
            </a:r>
            <a:endParaRPr lang="en-US" altLang="zh-TW" dirty="0" smtClean="0"/>
          </a:p>
          <a:p>
            <a:r>
              <a:rPr lang="zh-TW" altLang="en-US" dirty="0" smtClean="0"/>
              <a:t>把字體複製到</a:t>
            </a:r>
            <a:r>
              <a:rPr lang="en-US" altLang="zh-TW" dirty="0" smtClean="0"/>
              <a:t>unity</a:t>
            </a:r>
            <a:r>
              <a:rPr lang="zh-TW" altLang="en-US" dirty="0" smtClean="0"/>
              <a:t>專案資料夾下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5" y="1819336"/>
            <a:ext cx="5978137" cy="36174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6" y="3943632"/>
            <a:ext cx="6866667" cy="1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Font Maker</a:t>
            </a:r>
            <a:r>
              <a:rPr lang="zh-TW" altLang="en-US" dirty="0"/>
              <a:t>教學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effectLst/>
              </a:rPr>
              <a:t>在</a:t>
            </a:r>
            <a:r>
              <a:rPr lang="en-US" altLang="zh-TW" dirty="0">
                <a:effectLst/>
              </a:rPr>
              <a:t>Select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effectLst/>
              </a:rPr>
              <a:t>a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effectLst/>
              </a:rPr>
              <a:t>Font</a:t>
            </a:r>
            <a:r>
              <a:rPr lang="zh-TW" altLang="en-US" dirty="0">
                <a:effectLst/>
              </a:rPr>
              <a:t> 視窗點</a:t>
            </a:r>
            <a:r>
              <a:rPr lang="en-US" altLang="zh-TW" dirty="0">
                <a:effectLst/>
              </a:rPr>
              <a:t>Show</a:t>
            </a:r>
            <a:r>
              <a:rPr lang="zh-TW" altLang="en-US" dirty="0">
                <a:effectLst/>
              </a:rPr>
              <a:t> </a:t>
            </a:r>
            <a:r>
              <a:rPr lang="en-US" altLang="zh-TW" dirty="0">
                <a:effectLst/>
              </a:rPr>
              <a:t>All</a:t>
            </a:r>
            <a:r>
              <a:rPr lang="zh-TW" altLang="en-US" dirty="0">
                <a:effectLst/>
              </a:rPr>
              <a:t>，選擇</a:t>
            </a:r>
            <a:r>
              <a:rPr lang="zh-TW" altLang="en-US" dirty="0" smtClean="0">
                <a:effectLst/>
              </a:rPr>
              <a:t>字體</a:t>
            </a:r>
            <a:endParaRPr lang="en-US" altLang="zh-TW" dirty="0" smtClean="0">
              <a:effectLst/>
            </a:endParaRPr>
          </a:p>
          <a:p>
            <a:r>
              <a:rPr lang="zh-TW" altLang="en-US" dirty="0" smtClean="0">
                <a:effectLst/>
              </a:rPr>
              <a:t>在</a:t>
            </a:r>
            <a:r>
              <a:rPr lang="en-US" altLang="zh-TW" dirty="0">
                <a:effectLst/>
              </a:rPr>
              <a:t>Unity</a:t>
            </a:r>
            <a:r>
              <a:rPr lang="zh-TW" altLang="en-US" dirty="0">
                <a:effectLst/>
              </a:rPr>
              <a:t>的</a:t>
            </a:r>
            <a:r>
              <a:rPr lang="en-US" altLang="zh-TW" dirty="0">
                <a:effectLst/>
              </a:rPr>
              <a:t>Font Maker</a:t>
            </a:r>
            <a:r>
              <a:rPr lang="zh-TW" altLang="en-US" dirty="0">
                <a:effectLst/>
              </a:rPr>
              <a:t>窗口中選擇該字體。在這裡可以設置字體大小和字體樣式（加粗、斜體</a:t>
            </a:r>
            <a:r>
              <a:rPr lang="en-US" altLang="zh-TW" dirty="0">
                <a:effectLst/>
              </a:rPr>
              <a:t>……</a:t>
            </a:r>
            <a:r>
              <a:rPr lang="zh-TW" altLang="en-US" dirty="0">
                <a:effectLst/>
              </a:rPr>
              <a:t>）。然後點擊</a:t>
            </a:r>
            <a:r>
              <a:rPr lang="en-US" altLang="zh-TW" dirty="0">
                <a:effectLst/>
              </a:rPr>
              <a:t>Create the Font</a:t>
            </a:r>
            <a:r>
              <a:rPr lang="zh-TW" altLang="en-US" dirty="0">
                <a:effectLst/>
              </a:rPr>
              <a:t>按鈕。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675" y="3474606"/>
            <a:ext cx="3200000" cy="26761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759" y="3474606"/>
            <a:ext cx="3180952" cy="267619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23457" y="5815174"/>
            <a:ext cx="1140432" cy="2568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7037798" y="4304872"/>
            <a:ext cx="565078" cy="2363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8639" y="3493653"/>
            <a:ext cx="3219048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Font Maker</a:t>
            </a:r>
            <a:r>
              <a:rPr lang="zh-TW" altLang="en-US" dirty="0"/>
              <a:t>教學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effectLst/>
              </a:rPr>
              <a:t>選擇儲存位置，這樣</a:t>
            </a:r>
            <a:r>
              <a:rPr lang="zh-TW" altLang="en-US" dirty="0">
                <a:effectLst/>
              </a:rPr>
              <a:t>我們就生成了一個</a:t>
            </a:r>
            <a:r>
              <a:rPr lang="zh-TW" altLang="en-US" dirty="0" smtClean="0">
                <a:effectLst/>
              </a:rPr>
              <a:t>字體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94" y="2721028"/>
            <a:ext cx="5379381" cy="323031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520" y="2935952"/>
            <a:ext cx="5135917" cy="201535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25475" y="4074194"/>
            <a:ext cx="1767155" cy="523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46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Font Maker</a:t>
            </a:r>
            <a:r>
              <a:rPr lang="zh-TW" altLang="en-US" dirty="0"/>
              <a:t>教學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最後可以到</a:t>
            </a:r>
            <a:r>
              <a:rPr lang="en-US" altLang="zh-TW" dirty="0" err="1" smtClean="0"/>
              <a:t>UILabel</a:t>
            </a:r>
            <a:r>
              <a:rPr lang="zh-TW" altLang="en-US" dirty="0" smtClean="0"/>
              <a:t>上選擇新字體測試一下</a:t>
            </a:r>
            <a:r>
              <a:rPr lang="en-US" altLang="zh-TW" dirty="0" smtClean="0"/>
              <a:t>	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42" y="4959811"/>
            <a:ext cx="3947556" cy="8904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599" y="4959811"/>
            <a:ext cx="3826053" cy="8904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551" y="2679902"/>
            <a:ext cx="4032101" cy="18161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989" y="2679902"/>
            <a:ext cx="3133139" cy="181611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441843" y="5322014"/>
            <a:ext cx="1037690" cy="2876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691937" y="5347699"/>
            <a:ext cx="893851" cy="2363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262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Anchors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53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importing Finish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6100" y="1527048"/>
            <a:ext cx="2684333" cy="43434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45579" y="2103929"/>
            <a:ext cx="2152481" cy="34310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912" y="1527048"/>
            <a:ext cx="7584624" cy="40079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02829" y="1527048"/>
            <a:ext cx="239485" cy="138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458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Anchors</a:t>
            </a:r>
            <a:r>
              <a:rPr lang="zh-TW" altLang="en-US" dirty="0"/>
              <a:t>自動縮放功能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在繼承</a:t>
            </a:r>
            <a:r>
              <a:rPr lang="en-US" altLang="zh-TW" dirty="0" smtClean="0"/>
              <a:t>Widget</a:t>
            </a:r>
            <a:r>
              <a:rPr lang="zh-TW" altLang="en-US" dirty="0" smtClean="0"/>
              <a:t>下的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都會有個</a:t>
            </a:r>
            <a:r>
              <a:rPr lang="en-US" altLang="zh-TW" dirty="0" smtClean="0"/>
              <a:t>Anchors</a:t>
            </a:r>
            <a:r>
              <a:rPr lang="zh-TW" altLang="en-US" dirty="0" smtClean="0"/>
              <a:t>選項</a:t>
            </a:r>
            <a:endParaRPr lang="en-US" altLang="zh-TW" dirty="0" smtClean="0"/>
          </a:p>
          <a:p>
            <a:r>
              <a:rPr lang="zh-TW" altLang="en-US" dirty="0" smtClean="0"/>
              <a:t>此功能可以讓你的物件依照螢幕大小作自動縮放及位移</a:t>
            </a:r>
            <a:endParaRPr lang="en-US" altLang="zh-TW" dirty="0" smtClean="0"/>
          </a:p>
          <a:p>
            <a:r>
              <a:rPr lang="zh-TW" altLang="en-US" dirty="0" smtClean="0"/>
              <a:t>點下去後有兩種模式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4572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488" y="2069862"/>
            <a:ext cx="3009524" cy="51428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694" y="3792447"/>
            <a:ext cx="3066667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4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Anchors</a:t>
            </a:r>
            <a:r>
              <a:rPr lang="zh-TW" altLang="en-US" dirty="0" smtClean="0"/>
              <a:t>參數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Target:</a:t>
            </a:r>
            <a:r>
              <a:rPr lang="zh-TW" altLang="en-US" dirty="0" smtClean="0"/>
              <a:t>為參考對齊的目標物件</a:t>
            </a:r>
            <a:endParaRPr lang="en-US" altLang="zh-TW" dirty="0" smtClean="0"/>
          </a:p>
          <a:p>
            <a:r>
              <a:rPr lang="en-US" altLang="zh-TW" dirty="0" smtClean="0"/>
              <a:t>Unified:</a:t>
            </a:r>
          </a:p>
          <a:p>
            <a:r>
              <a:rPr lang="zh-TW" altLang="en-US" dirty="0" smtClean="0"/>
              <a:t>單一參考點</a:t>
            </a:r>
            <a:r>
              <a:rPr lang="en-US" altLang="zh-TW" dirty="0" smtClean="0"/>
              <a:t>:</a:t>
            </a:r>
            <a:r>
              <a:rPr lang="zh-TW" altLang="en-US" dirty="0" smtClean="0"/>
              <a:t>通常設定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為上一層</a:t>
            </a:r>
            <a:r>
              <a:rPr lang="en-US" altLang="zh-TW" dirty="0" smtClean="0"/>
              <a:t>Object</a:t>
            </a:r>
            <a:r>
              <a:rPr lang="zh-TW" altLang="en-US" dirty="0" smtClean="0"/>
              <a:t>或</a:t>
            </a:r>
            <a:r>
              <a:rPr lang="en-US" altLang="zh-TW" dirty="0" err="1" smtClean="0"/>
              <a:t>UIRoot</a:t>
            </a:r>
            <a:endParaRPr lang="en-US" altLang="zh-TW" dirty="0" smtClean="0"/>
          </a:p>
          <a:p>
            <a:r>
              <a:rPr lang="en-US" altLang="zh-TW" dirty="0" err="1" smtClean="0"/>
              <a:t>Left,Right,Button,Top</a:t>
            </a:r>
            <a:r>
              <a:rPr lang="zh-TW" altLang="en-US" dirty="0" smtClean="0"/>
              <a:t>可以調整參考目標的位置</a:t>
            </a:r>
            <a:endParaRPr lang="en-US" altLang="zh-TW" dirty="0" smtClean="0"/>
          </a:p>
          <a:p>
            <a:r>
              <a:rPr lang="zh-TW" altLang="en-US" dirty="0" smtClean="0"/>
              <a:t>通常不需要改變，使用預設值即可</a:t>
            </a:r>
            <a:endParaRPr lang="en-US" altLang="zh-TW" dirty="0" smtClean="0"/>
          </a:p>
          <a:p>
            <a:r>
              <a:rPr lang="en-US" altLang="zh-TW" dirty="0" smtClean="0"/>
              <a:t>Advance:</a:t>
            </a:r>
          </a:p>
          <a:p>
            <a:r>
              <a:rPr lang="zh-TW" altLang="en-US" dirty="0" smtClean="0"/>
              <a:t>可以擁有多重的</a:t>
            </a:r>
            <a:r>
              <a:rPr lang="en-US" altLang="zh-TW" dirty="0" smtClean="0"/>
              <a:t>Target</a:t>
            </a:r>
          </a:p>
          <a:p>
            <a:r>
              <a:rPr lang="zh-TW" altLang="en-US" dirty="0" smtClean="0"/>
              <a:t>設定方法跟</a:t>
            </a:r>
            <a:r>
              <a:rPr lang="zh-TW" altLang="en-US" dirty="0"/>
              <a:t>上</a:t>
            </a:r>
            <a:r>
              <a:rPr lang="zh-TW" altLang="en-US" dirty="0" smtClean="0"/>
              <a:t>面一樣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803" y="1502873"/>
            <a:ext cx="3953753" cy="202789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13802" y="1795415"/>
            <a:ext cx="492942" cy="220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202" y="3530766"/>
            <a:ext cx="4172678" cy="298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2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Anchors</a:t>
            </a:r>
            <a:r>
              <a:rPr lang="zh-TW" altLang="en-US" dirty="0" smtClean="0"/>
              <a:t> 使用教學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首先決定好物件的位置</a:t>
            </a:r>
            <a:endParaRPr lang="en-US" altLang="zh-TW" dirty="0" smtClean="0"/>
          </a:p>
          <a:p>
            <a:r>
              <a:rPr lang="zh-TW" altLang="en-US" dirty="0" smtClean="0"/>
              <a:t>可以參考紅色的螢幕</a:t>
            </a:r>
            <a:r>
              <a:rPr lang="zh-TW" altLang="en-US" dirty="0"/>
              <a:t>範圍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413" y="3013400"/>
            <a:ext cx="5626524" cy="333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Anchors</a:t>
            </a:r>
            <a:r>
              <a:rPr lang="zh-TW" altLang="en-US" dirty="0"/>
              <a:t> 使用教學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選擇</a:t>
            </a:r>
            <a:r>
              <a:rPr lang="en-US" altLang="zh-TW" dirty="0" smtClean="0"/>
              <a:t>Unified</a:t>
            </a:r>
            <a:r>
              <a:rPr lang="zh-TW" altLang="en-US" dirty="0" smtClean="0"/>
              <a:t>，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用預設</a:t>
            </a:r>
            <a:endParaRPr lang="en-US" altLang="zh-TW" dirty="0" smtClean="0"/>
          </a:p>
          <a:p>
            <a:r>
              <a:rPr lang="zh-TW" altLang="en-US" dirty="0" smtClean="0"/>
              <a:t>底下可以調整四周的間距</a:t>
            </a:r>
            <a:endParaRPr lang="en-US" altLang="zh-TW" dirty="0" smtClean="0"/>
          </a:p>
          <a:p>
            <a:r>
              <a:rPr lang="zh-TW" altLang="en-US" dirty="0" smtClean="0"/>
              <a:t>也可以改變對齊目的位置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834" y="3705485"/>
            <a:ext cx="3578164" cy="226479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t="66961"/>
          <a:stretch/>
        </p:blipFill>
        <p:spPr>
          <a:xfrm>
            <a:off x="5869221" y="2521123"/>
            <a:ext cx="5586004" cy="28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29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Anchors</a:t>
            </a:r>
            <a:r>
              <a:rPr lang="zh-TW" altLang="en-US" dirty="0"/>
              <a:t> 使用教學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完成後視窗縮小後按鈕的位置也不會改變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08" y="2609874"/>
            <a:ext cx="5340199" cy="33414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567" y="2658930"/>
            <a:ext cx="4434303" cy="318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0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Control component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838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Button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79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Button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Button</a:t>
            </a:r>
            <a:r>
              <a:rPr lang="zh-TW" altLang="en-US" dirty="0" smtClean="0"/>
              <a:t>是</a:t>
            </a:r>
            <a:r>
              <a:rPr lang="zh-TW" altLang="en-US" dirty="0"/>
              <a:t>個簡單</a:t>
            </a:r>
            <a:r>
              <a:rPr lang="zh-TW" altLang="en-US" dirty="0" smtClean="0"/>
              <a:t>的</a:t>
            </a:r>
            <a:r>
              <a:rPr lang="en-US" altLang="zh-TW" dirty="0" smtClean="0"/>
              <a:t>Component</a:t>
            </a:r>
            <a:r>
              <a:rPr lang="zh-TW" altLang="en-US" dirty="0" smtClean="0"/>
              <a:t>，</a:t>
            </a:r>
            <a:r>
              <a:rPr lang="zh-TW" altLang="en-US" dirty="0"/>
              <a:t>他被設計用來接收懸浮</a:t>
            </a:r>
            <a:r>
              <a:rPr lang="en-US" altLang="zh-TW" dirty="0"/>
              <a:t>(hover), </a:t>
            </a:r>
            <a:r>
              <a:rPr lang="zh-TW" altLang="en-US" dirty="0"/>
              <a:t>壓下</a:t>
            </a:r>
            <a:r>
              <a:rPr lang="en-US" altLang="zh-TW" dirty="0"/>
              <a:t>(pressed)</a:t>
            </a:r>
            <a:r>
              <a:rPr lang="zh-TW" altLang="en-US" dirty="0"/>
              <a:t>與點擊</a:t>
            </a:r>
            <a:r>
              <a:rPr lang="en-US" altLang="zh-TW" dirty="0"/>
              <a:t>(click)</a:t>
            </a:r>
            <a:r>
              <a:rPr lang="zh-TW" altLang="en-US" dirty="0"/>
              <a:t>事件，並且改變一個遠端</a:t>
            </a:r>
            <a:r>
              <a:rPr lang="en-US" altLang="zh-TW" dirty="0"/>
              <a:t>sprite</a:t>
            </a:r>
            <a:r>
              <a:rPr lang="zh-TW" altLang="en-US" dirty="0"/>
              <a:t>的顏色。你也可以在相同的物件上選擇性的附加上一個圖形按鈕元件，已獲得圖形交換的功能。</a:t>
            </a:r>
          </a:p>
        </p:txBody>
      </p:sp>
      <p:pic>
        <p:nvPicPr>
          <p:cNvPr id="6146" name="Picture 2" descr="http://www.victsao.com/blog/images/butt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925" y="3305707"/>
            <a:ext cx="59055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20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button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 smtClean="0"/>
              <a:t>UI</a:t>
            </a:r>
            <a:r>
              <a:rPr lang="zh-TW" altLang="en-US" dirty="0"/>
              <a:t> 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下產生一個空物件</a:t>
            </a:r>
            <a:endParaRPr lang="en-US" altLang="zh-TW" dirty="0" smtClean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714" y="2584071"/>
            <a:ext cx="2885714" cy="3590476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103" y="2725221"/>
            <a:ext cx="3818383" cy="20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3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button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加入</a:t>
            </a:r>
            <a:r>
              <a:rPr lang="en-US" altLang="zh-TW" dirty="0"/>
              <a:t>Button </a:t>
            </a:r>
            <a:r>
              <a:rPr lang="zh-TW" altLang="en-US" dirty="0"/>
              <a:t>和 </a:t>
            </a:r>
            <a:r>
              <a:rPr lang="en-US" altLang="zh-TW" dirty="0"/>
              <a:t>Sprite Script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14" y="1599429"/>
            <a:ext cx="2504762" cy="469523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935" y="2809120"/>
            <a:ext cx="2190476" cy="3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7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2D UI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227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button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在物件下加入</a:t>
            </a:r>
            <a:r>
              <a:rPr lang="en-US" altLang="zh-TW" dirty="0"/>
              <a:t>Label</a:t>
            </a:r>
          </a:p>
          <a:p>
            <a:r>
              <a:rPr lang="zh-TW" altLang="en-US" dirty="0"/>
              <a:t>也可以加入不同的</a:t>
            </a:r>
            <a:r>
              <a:rPr lang="en-US" altLang="zh-TW" dirty="0"/>
              <a:t>sprite</a:t>
            </a:r>
            <a:r>
              <a:rPr lang="zh-TW" altLang="en-US" dirty="0"/>
              <a:t>來提升效果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265" y="3754081"/>
            <a:ext cx="1648315" cy="104032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81" y="4794847"/>
            <a:ext cx="1638875" cy="104032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5612" y="5431352"/>
            <a:ext cx="2047619" cy="5238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7389" y="732783"/>
            <a:ext cx="2580952" cy="5980952"/>
          </a:xfrm>
          <a:prstGeom prst="rect">
            <a:avLst/>
          </a:prstGeom>
        </p:spPr>
      </p:pic>
      <p:cxnSp>
        <p:nvCxnSpPr>
          <p:cNvPr id="10" name="直線單箭頭接點 9"/>
          <p:cNvCxnSpPr>
            <a:stCxn id="4" idx="2"/>
            <a:endCxn id="6" idx="0"/>
          </p:cNvCxnSpPr>
          <p:nvPr/>
        </p:nvCxnSpPr>
        <p:spPr>
          <a:xfrm flipH="1">
            <a:off x="3819422" y="4794410"/>
            <a:ext cx="1" cy="6369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6" idx="3"/>
            <a:endCxn id="5" idx="1"/>
          </p:cNvCxnSpPr>
          <p:nvPr/>
        </p:nvCxnSpPr>
        <p:spPr>
          <a:xfrm flipV="1">
            <a:off x="4843231" y="5315012"/>
            <a:ext cx="1374950" cy="3782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8" idx="1"/>
          </p:cNvCxnSpPr>
          <p:nvPr/>
        </p:nvCxnSpPr>
        <p:spPr>
          <a:xfrm flipV="1">
            <a:off x="3399564" y="3723259"/>
            <a:ext cx="5007825" cy="2081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9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a button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加入</a:t>
            </a:r>
            <a:r>
              <a:rPr lang="en-US" altLang="zh-TW" dirty="0" err="1" smtClean="0"/>
              <a:t>BoxCollider</a:t>
            </a:r>
            <a:endParaRPr lang="en-US" altLang="zh-TW" dirty="0" smtClean="0"/>
          </a:p>
          <a:p>
            <a:r>
              <a:rPr lang="zh-TW" altLang="en-US" dirty="0" smtClean="0"/>
              <a:t>調整</a:t>
            </a:r>
            <a:r>
              <a:rPr lang="en-US" altLang="zh-TW" dirty="0" smtClean="0"/>
              <a:t>collider</a:t>
            </a:r>
            <a:r>
              <a:rPr lang="zh-TW" altLang="en-US" dirty="0"/>
              <a:t> </a:t>
            </a:r>
            <a:r>
              <a:rPr lang="en-US" altLang="zh-TW" dirty="0" smtClean="0"/>
              <a:t>size</a:t>
            </a:r>
            <a:r>
              <a:rPr lang="zh-TW" altLang="en-US" dirty="0" smtClean="0"/>
              <a:t>和主</a:t>
            </a:r>
            <a:r>
              <a:rPr lang="en-US" altLang="zh-TW" dirty="0" smtClean="0"/>
              <a:t>sprite</a:t>
            </a:r>
            <a:r>
              <a:rPr lang="zh-TW" altLang="en-US" dirty="0" smtClean="0"/>
              <a:t>一樣</a:t>
            </a:r>
            <a:r>
              <a:rPr lang="zh-TW" altLang="en-US" dirty="0"/>
              <a:t>大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282" y="3241873"/>
            <a:ext cx="3629878" cy="23357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0286" y="3241873"/>
            <a:ext cx="3531679" cy="224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38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UIButton</a:t>
            </a:r>
            <a:r>
              <a:rPr lang="en-US" altLang="zh-TW" dirty="0" smtClean="0"/>
              <a:t>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Button</a:t>
            </a:r>
            <a:r>
              <a:rPr lang="zh-TW" altLang="en-US" dirty="0" smtClean="0"/>
              <a:t>主要可以分為以下幾個部分</a:t>
            </a:r>
            <a:endParaRPr lang="en-US" altLang="zh-TW" dirty="0" smtClean="0"/>
          </a:p>
          <a:p>
            <a:r>
              <a:rPr lang="en-US" altLang="zh-TW" dirty="0" smtClean="0"/>
              <a:t>Color</a:t>
            </a:r>
          </a:p>
          <a:p>
            <a:r>
              <a:rPr lang="en-US" altLang="zh-TW" dirty="0" smtClean="0"/>
              <a:t>Sprites</a:t>
            </a:r>
          </a:p>
          <a:p>
            <a:r>
              <a:rPr lang="en-US" altLang="zh-TW" dirty="0" err="1" smtClean="0"/>
              <a:t>OnClick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829" y="1673352"/>
            <a:ext cx="2800491" cy="37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9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UIButton</a:t>
            </a:r>
            <a:r>
              <a:rPr lang="en-US" altLang="zh-TW" dirty="0"/>
              <a:t> </a:t>
            </a:r>
            <a:r>
              <a:rPr lang="en-US" altLang="zh-TW" dirty="0" smtClean="0"/>
              <a:t>Component-Color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Color</a:t>
            </a:r>
            <a:r>
              <a:rPr lang="zh-TW" altLang="en-US" dirty="0" smtClean="0"/>
              <a:t>可以修改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在不同狀態的顏色</a:t>
            </a:r>
            <a:endParaRPr lang="en-US" altLang="zh-TW" dirty="0" smtClean="0"/>
          </a:p>
          <a:p>
            <a:r>
              <a:rPr lang="en-US" altLang="zh-TW" dirty="0" smtClean="0"/>
              <a:t>Normal:</a:t>
            </a:r>
            <a:r>
              <a:rPr lang="zh-TW" altLang="en-US" dirty="0" smtClean="0"/>
              <a:t>為一般</a:t>
            </a:r>
            <a:r>
              <a:rPr lang="zh-TW" altLang="en-US" dirty="0"/>
              <a:t>時</a:t>
            </a:r>
            <a:r>
              <a:rPr lang="zh-TW" altLang="en-US" dirty="0" smtClean="0"/>
              <a:t>的顏色</a:t>
            </a:r>
            <a:endParaRPr lang="en-US" altLang="zh-TW" dirty="0" smtClean="0"/>
          </a:p>
          <a:p>
            <a:r>
              <a:rPr lang="en-US" altLang="zh-TW" dirty="0" smtClean="0"/>
              <a:t>Hover:</a:t>
            </a:r>
            <a:r>
              <a:rPr lang="zh-TW" altLang="en-US" dirty="0" smtClean="0"/>
              <a:t>為滑鼠移到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上時的顏色</a:t>
            </a:r>
            <a:endParaRPr lang="en-US" altLang="zh-TW" dirty="0" smtClean="0"/>
          </a:p>
          <a:p>
            <a:r>
              <a:rPr lang="en-US" altLang="zh-TW" dirty="0" smtClean="0"/>
              <a:t>Pressed:</a:t>
            </a:r>
            <a:r>
              <a:rPr lang="zh-TW" altLang="en-US" dirty="0" smtClean="0"/>
              <a:t>滑鼠按下</a:t>
            </a:r>
            <a:r>
              <a:rPr lang="zh-TW" altLang="en-US" dirty="0"/>
              <a:t>去瞬間的顏色</a:t>
            </a:r>
            <a:endParaRPr lang="en-US" altLang="zh-TW" dirty="0" smtClean="0"/>
          </a:p>
          <a:p>
            <a:r>
              <a:rPr lang="en-US" altLang="zh-TW" dirty="0" smtClean="0"/>
              <a:t>Disable:</a:t>
            </a:r>
            <a:r>
              <a:rPr lang="zh-TW" altLang="en-US" dirty="0"/>
              <a:t>禁用此</a:t>
            </a:r>
            <a:r>
              <a:rPr lang="zh-TW" altLang="en-US" dirty="0" smtClean="0"/>
              <a:t>按鈕時</a:t>
            </a:r>
            <a:r>
              <a:rPr lang="zh-TW" altLang="en-US" dirty="0"/>
              <a:t>的顏色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829" y="1673352"/>
            <a:ext cx="2800491" cy="37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8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UIButton</a:t>
            </a:r>
            <a:r>
              <a:rPr lang="en-US" altLang="zh-TW" dirty="0"/>
              <a:t> </a:t>
            </a:r>
            <a:r>
              <a:rPr lang="en-US" altLang="zh-TW" dirty="0" smtClean="0"/>
              <a:t>Component-Sprites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Sprites</a:t>
            </a:r>
            <a:r>
              <a:rPr lang="zh-TW" altLang="en-US" dirty="0" smtClean="0"/>
              <a:t> 為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在不同狀態時的圖片</a:t>
            </a:r>
            <a:endParaRPr lang="en-US" altLang="zh-TW" dirty="0" smtClean="0"/>
          </a:p>
          <a:p>
            <a:r>
              <a:rPr lang="en-US" altLang="zh-TW" dirty="0"/>
              <a:t>Normal:</a:t>
            </a:r>
            <a:r>
              <a:rPr lang="zh-TW" altLang="en-US" dirty="0"/>
              <a:t>為一般</a:t>
            </a:r>
            <a:r>
              <a:rPr lang="zh-TW" altLang="en-US" dirty="0" smtClean="0"/>
              <a:t>狀態的圖片</a:t>
            </a:r>
            <a:endParaRPr lang="en-US" altLang="zh-TW" dirty="0"/>
          </a:p>
          <a:p>
            <a:r>
              <a:rPr lang="en-US" altLang="zh-TW" dirty="0"/>
              <a:t>Hover:</a:t>
            </a:r>
            <a:r>
              <a:rPr lang="zh-TW" altLang="en-US" dirty="0"/>
              <a:t>為滑鼠移到</a:t>
            </a:r>
            <a:r>
              <a:rPr lang="en-US" altLang="zh-TW" dirty="0"/>
              <a:t>button</a:t>
            </a:r>
            <a:r>
              <a:rPr lang="zh-TW" altLang="en-US" dirty="0"/>
              <a:t>上時的狀態的</a:t>
            </a:r>
            <a:r>
              <a:rPr lang="zh-TW" altLang="en-US" dirty="0" smtClean="0"/>
              <a:t>圖片</a:t>
            </a:r>
            <a:endParaRPr lang="en-US" altLang="zh-TW" dirty="0"/>
          </a:p>
          <a:p>
            <a:r>
              <a:rPr lang="en-US" altLang="zh-TW" dirty="0"/>
              <a:t>Pressed:</a:t>
            </a:r>
            <a:r>
              <a:rPr lang="zh-TW" altLang="en-US" dirty="0"/>
              <a:t>滑鼠按下去的瞬間的</a:t>
            </a:r>
            <a:r>
              <a:rPr lang="zh-TW" altLang="en-US" dirty="0" smtClean="0"/>
              <a:t>圖片</a:t>
            </a:r>
            <a:endParaRPr lang="en-US" altLang="zh-TW" dirty="0"/>
          </a:p>
          <a:p>
            <a:r>
              <a:rPr lang="en-US" altLang="zh-TW" dirty="0"/>
              <a:t>Disable</a:t>
            </a:r>
            <a:r>
              <a:rPr lang="en-US" altLang="zh-TW" dirty="0" smtClean="0"/>
              <a:t>:</a:t>
            </a:r>
            <a:r>
              <a:rPr lang="zh-TW" altLang="en-US" dirty="0" smtClean="0"/>
              <a:t>禁用此</a:t>
            </a:r>
            <a:r>
              <a:rPr lang="zh-TW" altLang="en-US" dirty="0"/>
              <a:t>按鈕時的狀態的</a:t>
            </a:r>
            <a:r>
              <a:rPr lang="zh-TW" altLang="en-US" dirty="0" smtClean="0"/>
              <a:t>圖片</a:t>
            </a:r>
            <a:endParaRPr lang="zh-TW" altLang="en-US" dirty="0"/>
          </a:p>
          <a:p>
            <a:r>
              <a:rPr lang="en-US" altLang="zh-TW" dirty="0" smtClean="0"/>
              <a:t>Pixel Snap</a:t>
            </a:r>
            <a:r>
              <a:rPr lang="zh-TW" altLang="en-US" dirty="0" smtClean="0"/>
              <a:t>會將圖片自動放大到</a:t>
            </a:r>
            <a:r>
              <a:rPr lang="zh-TW" altLang="en-US" dirty="0"/>
              <a:t>原始</a:t>
            </a:r>
            <a:r>
              <a:rPr lang="zh-TW" altLang="en-US" dirty="0" smtClean="0"/>
              <a:t>大小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829" y="1673352"/>
            <a:ext cx="2800491" cy="379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4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UIButton</a:t>
            </a:r>
            <a:r>
              <a:rPr lang="en-US" altLang="zh-TW" dirty="0"/>
              <a:t> </a:t>
            </a:r>
            <a:r>
              <a:rPr lang="en-US" altLang="zh-TW" dirty="0" smtClean="0"/>
              <a:t>Component-</a:t>
            </a:r>
            <a:r>
              <a:rPr lang="en-US" altLang="zh-TW" dirty="0" err="1" smtClean="0"/>
              <a:t>OnClick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按鈕事件可直接在不同</a:t>
            </a:r>
            <a:r>
              <a:rPr lang="en-US" altLang="zh-TW" dirty="0" smtClean="0"/>
              <a:t>script</a:t>
            </a:r>
            <a:r>
              <a:rPr lang="zh-TW" altLang="en-US" dirty="0" smtClean="0"/>
              <a:t>內新增</a:t>
            </a:r>
            <a:r>
              <a:rPr lang="en-US" altLang="zh-TW" dirty="0" err="1" smtClean="0"/>
              <a:t>OnClick</a:t>
            </a:r>
            <a:r>
              <a:rPr lang="en-US" altLang="zh-TW" dirty="0" smtClean="0"/>
              <a:t>()</a:t>
            </a:r>
            <a:r>
              <a:rPr lang="zh-TW" altLang="en-US" dirty="0" smtClean="0"/>
              <a:t>函數</a:t>
            </a:r>
            <a:endParaRPr lang="en-US" altLang="zh-TW" dirty="0" smtClean="0"/>
          </a:p>
          <a:p>
            <a:r>
              <a:rPr lang="zh-TW" altLang="en-US" dirty="0" smtClean="0"/>
              <a:t>當點擊時，在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同一個物件下會自動觸發</a:t>
            </a:r>
            <a:r>
              <a:rPr lang="en-US" altLang="zh-TW" dirty="0" err="1"/>
              <a:t>OnClick</a:t>
            </a:r>
            <a:r>
              <a:rPr lang="en-US" altLang="zh-TW" dirty="0"/>
              <a:t>()</a:t>
            </a:r>
            <a:r>
              <a:rPr lang="zh-TW" altLang="en-US" dirty="0" smtClean="0"/>
              <a:t>函數</a:t>
            </a:r>
            <a:endParaRPr lang="en-US" altLang="zh-TW" dirty="0" smtClean="0"/>
          </a:p>
          <a:p>
            <a:r>
              <a:rPr lang="zh-TW" altLang="en-US" dirty="0" smtClean="0"/>
              <a:t>或者可以將你想要觸發的</a:t>
            </a:r>
            <a:r>
              <a:rPr lang="en-US" altLang="zh-TW" dirty="0" smtClean="0"/>
              <a:t>script</a:t>
            </a:r>
            <a:r>
              <a:rPr lang="zh-TW" altLang="en-US" dirty="0" smtClean="0"/>
              <a:t>新增到</a:t>
            </a:r>
            <a:r>
              <a:rPr lang="en-US" altLang="zh-TW" dirty="0" smtClean="0"/>
              <a:t>button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OnClick</a:t>
            </a:r>
            <a:r>
              <a:rPr lang="zh-TW" altLang="en-US" dirty="0" smtClean="0"/>
              <a:t>的 </a:t>
            </a:r>
            <a:r>
              <a:rPr lang="en-US" altLang="zh-TW" dirty="0" smtClean="0"/>
              <a:t>Notify</a:t>
            </a:r>
            <a:r>
              <a:rPr lang="zh-TW" altLang="en-US" dirty="0" smtClean="0"/>
              <a:t>欄位去</a:t>
            </a:r>
            <a:endParaRPr lang="en-US" altLang="zh-TW" dirty="0" smtClean="0"/>
          </a:p>
          <a:p>
            <a:r>
              <a:rPr lang="zh-TW" altLang="en-US" dirty="0" smtClean="0"/>
              <a:t>底下修改要執行的</a:t>
            </a:r>
            <a:r>
              <a:rPr lang="en-US" altLang="zh-TW" dirty="0" smtClean="0"/>
              <a:t>Metho</a:t>
            </a:r>
            <a:r>
              <a:rPr lang="en-US" altLang="zh-TW" dirty="0"/>
              <a:t>d</a:t>
            </a:r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45" y="4087790"/>
            <a:ext cx="4798630" cy="17034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165" y="4529970"/>
            <a:ext cx="4057143" cy="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</a:t>
            </a:r>
            <a:r>
              <a:rPr lang="en-US" altLang="zh-TW" dirty="0" smtClean="0"/>
              <a:t>a button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簡易的方法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NGUI</a:t>
            </a:r>
            <a:r>
              <a:rPr lang="zh-TW" altLang="en-US" dirty="0" smtClean="0"/>
              <a:t> 內建許多已完成的</a:t>
            </a:r>
            <a:r>
              <a:rPr lang="en-US" altLang="zh-TW" dirty="0" smtClean="0"/>
              <a:t>Prefab</a:t>
            </a:r>
            <a:r>
              <a:rPr lang="zh-TW" altLang="en-US" dirty="0" smtClean="0"/>
              <a:t>可使用</a:t>
            </a:r>
            <a:endParaRPr lang="en-US" altLang="zh-TW" dirty="0" smtClean="0"/>
          </a:p>
          <a:p>
            <a:r>
              <a:rPr lang="zh-TW" altLang="en-US" dirty="0" smtClean="0"/>
              <a:t>只需要將其丟入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內即可</a:t>
            </a:r>
            <a:endParaRPr lang="en-US" altLang="zh-TW" dirty="0" smtClean="0"/>
          </a:p>
          <a:p>
            <a:r>
              <a:rPr lang="zh-TW" altLang="en-US" dirty="0" smtClean="0"/>
              <a:t>另外可以根據個人需要來自行修改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9692" y="829875"/>
            <a:ext cx="2485565" cy="553151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78" y="4125658"/>
            <a:ext cx="4776067" cy="207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3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Prefab Toolbar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NGUI</a:t>
            </a:r>
            <a:r>
              <a:rPr lang="zh-TW" altLang="en-US" dirty="0" smtClean="0"/>
              <a:t>提供了</a:t>
            </a:r>
            <a:r>
              <a:rPr lang="en-US" altLang="zh-TW" dirty="0"/>
              <a:t>Prefab </a:t>
            </a:r>
            <a:r>
              <a:rPr lang="en-US" altLang="zh-TW" dirty="0" smtClean="0"/>
              <a:t>Toolbar</a:t>
            </a:r>
            <a:r>
              <a:rPr lang="zh-TW" altLang="en-US" dirty="0" smtClean="0"/>
              <a:t>，可以</a:t>
            </a:r>
            <a:r>
              <a:rPr lang="zh-TW" altLang="en-US" dirty="0"/>
              <a:t>快</a:t>
            </a:r>
            <a:r>
              <a:rPr lang="zh-TW" altLang="en-US" dirty="0" smtClean="0"/>
              <a:t>速找出需要的</a:t>
            </a:r>
            <a:r>
              <a:rPr lang="en-US" altLang="zh-TW" dirty="0" smtClean="0"/>
              <a:t>UI</a:t>
            </a:r>
            <a:r>
              <a:rPr lang="zh-TW" altLang="en-US" dirty="0" smtClean="0"/>
              <a:t> </a:t>
            </a:r>
            <a:r>
              <a:rPr lang="en-US" altLang="zh-TW" dirty="0" smtClean="0"/>
              <a:t>Object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001" y="3008139"/>
            <a:ext cx="3180952" cy="263809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22" y="3008139"/>
            <a:ext cx="5180952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05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NGUI </a:t>
            </a:r>
            <a:r>
              <a:rPr lang="en-US" altLang="zh-TW" dirty="0" smtClean="0"/>
              <a:t>Example 0 - Control Widget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603" y="2328433"/>
            <a:ext cx="7570928" cy="36746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324" y="2603854"/>
            <a:ext cx="2628571" cy="312380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008617" y="4637010"/>
            <a:ext cx="1772156" cy="1699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558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7 - Scroll View (Panel)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801" y="1997890"/>
            <a:ext cx="5915747" cy="48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Create 2D UI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1027" y="1874622"/>
            <a:ext cx="5571429" cy="306666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501" y="1874622"/>
            <a:ext cx="2400000" cy="33809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77352" y="2290046"/>
            <a:ext cx="534075" cy="2184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790485" y="4402067"/>
            <a:ext cx="396510" cy="2751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8001674" y="2417495"/>
            <a:ext cx="608251" cy="182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1731696" y="5255574"/>
            <a:ext cx="528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從</a:t>
            </a:r>
            <a:r>
              <a:rPr lang="en-US" altLang="zh-TW" dirty="0" smtClean="0"/>
              <a:t>NGUI-&gt;Create-&gt;2D UI</a:t>
            </a:r>
            <a:r>
              <a:rPr lang="zh-TW" altLang="en-US" dirty="0" smtClean="0"/>
              <a:t>創建一個</a:t>
            </a:r>
            <a:r>
              <a:rPr lang="en-US" altLang="zh-TW" dirty="0" smtClean="0"/>
              <a:t>GUI</a:t>
            </a:r>
            <a:r>
              <a:rPr lang="zh-TW" altLang="en-US" dirty="0" smtClean="0"/>
              <a:t>的框架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010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11 - Drag &amp; Drop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0476" y="2095500"/>
            <a:ext cx="6821522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Unity</a:t>
            </a:r>
            <a:r>
              <a:rPr lang="zh-TW" altLang="en-US" dirty="0" smtClean="0"/>
              <a:t>其它技巧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45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 Timer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06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Unity Timer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Unity 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Timer</a:t>
            </a:r>
            <a:r>
              <a:rPr lang="zh-TW" altLang="en-US" dirty="0" smtClean="0"/>
              <a:t>有以下幾種寫法</a:t>
            </a:r>
            <a:endParaRPr lang="en-US" altLang="zh-TW" dirty="0" smtClean="0"/>
          </a:p>
          <a:p>
            <a:r>
              <a:rPr lang="en-US" altLang="zh-TW" dirty="0" smtClean="0"/>
              <a:t>1</a:t>
            </a:r>
            <a:r>
              <a:rPr lang="en-US" altLang="zh-TW" dirty="0"/>
              <a:t>. </a:t>
            </a:r>
            <a:r>
              <a:rPr lang="en-US" altLang="zh-TW" dirty="0" err="1" smtClean="0"/>
              <a:t>Time.deltaTime</a:t>
            </a:r>
            <a:r>
              <a:rPr lang="en-US" altLang="zh-TW" dirty="0" smtClean="0"/>
              <a:t> : </a:t>
            </a:r>
            <a:r>
              <a:rPr lang="zh-TW" altLang="en-US" dirty="0" smtClean="0"/>
              <a:t>一秒</a:t>
            </a:r>
            <a:r>
              <a:rPr lang="zh-TW" altLang="en-US" dirty="0"/>
              <a:t>內從第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Frame</a:t>
            </a:r>
            <a:r>
              <a:rPr lang="zh-TW" altLang="en-US" dirty="0"/>
              <a:t>到最後一個</a:t>
            </a:r>
            <a:r>
              <a:rPr lang="en-US" altLang="zh-TW" dirty="0"/>
              <a:t>Frame</a:t>
            </a:r>
            <a:r>
              <a:rPr lang="zh-TW" altLang="en-US" dirty="0"/>
              <a:t>所花的</a:t>
            </a:r>
            <a:r>
              <a:rPr lang="zh-TW" altLang="en-US" dirty="0" smtClean="0"/>
              <a:t>時間</a:t>
            </a:r>
            <a:endParaRPr lang="en-US" altLang="zh-TW" dirty="0" smtClean="0"/>
          </a:p>
          <a:p>
            <a:r>
              <a:rPr lang="en-US" altLang="zh-TW" dirty="0"/>
              <a:t>2. </a:t>
            </a:r>
            <a:r>
              <a:rPr lang="en-US" altLang="zh-TW" dirty="0" err="1" smtClean="0"/>
              <a:t>Time.time</a:t>
            </a:r>
            <a:r>
              <a:rPr lang="en-US" altLang="zh-TW" dirty="0" smtClean="0"/>
              <a:t> :</a:t>
            </a:r>
            <a:r>
              <a:rPr lang="zh-TW" altLang="en-US" dirty="0"/>
              <a:t>從遊戲開始到現在所使用的時間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/>
              <a:t>3. </a:t>
            </a:r>
            <a:r>
              <a:rPr lang="en-US" altLang="zh-TW" dirty="0" err="1" smtClean="0"/>
              <a:t>StartCoroutine</a:t>
            </a:r>
            <a:r>
              <a:rPr lang="en-US" altLang="zh-TW" dirty="0" smtClean="0"/>
              <a:t> : </a:t>
            </a:r>
            <a:r>
              <a:rPr lang="zh-TW" altLang="en-US" dirty="0" smtClean="0"/>
              <a:t>啟動</a:t>
            </a:r>
            <a:r>
              <a:rPr lang="zh-TW" altLang="en-US" dirty="0"/>
              <a:t>一個</a:t>
            </a:r>
            <a:r>
              <a:rPr lang="zh-TW" altLang="en-US" dirty="0" smtClean="0"/>
              <a:t>「</a:t>
            </a:r>
            <a:r>
              <a:rPr lang="en-US" altLang="zh-TW" dirty="0" err="1"/>
              <a:t>coroutine</a:t>
            </a:r>
            <a:r>
              <a:rPr lang="zh-TW" altLang="en-US" dirty="0" smtClean="0"/>
              <a:t>」。</a:t>
            </a:r>
            <a:endParaRPr lang="en-US" altLang="zh-TW" dirty="0" smtClean="0"/>
          </a:p>
          <a:p>
            <a:r>
              <a:rPr lang="en-US" altLang="zh-TW" dirty="0"/>
              <a:t>4. </a:t>
            </a:r>
            <a:r>
              <a:rPr lang="en-US" altLang="zh-TW" dirty="0" err="1" smtClean="0"/>
              <a:t>InvokeRepeating</a:t>
            </a:r>
            <a:r>
              <a:rPr lang="en-US" altLang="zh-TW" dirty="0" smtClean="0"/>
              <a:t> :</a:t>
            </a:r>
            <a:r>
              <a:rPr lang="zh-TW" altLang="en-US" dirty="0" smtClean="0"/>
              <a:t>在</a:t>
            </a:r>
            <a:r>
              <a:rPr lang="en-US" altLang="zh-TW" dirty="0" smtClean="0"/>
              <a:t>N</a:t>
            </a:r>
            <a:r>
              <a:rPr lang="zh-TW" altLang="en-US" dirty="0" smtClean="0"/>
              <a:t>秒內重複調用一個</a:t>
            </a:r>
            <a:r>
              <a:rPr lang="en-US" altLang="zh-TW" dirty="0" smtClean="0"/>
              <a:t>Method</a:t>
            </a:r>
            <a:r>
              <a:rPr lang="zh-TW" altLang="en-US" dirty="0" smtClean="0"/>
              <a:t> </a:t>
            </a:r>
            <a:r>
              <a:rPr lang="zh-TW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029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Time.deltaTime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Time.deltaTime</a:t>
            </a:r>
            <a:r>
              <a:rPr lang="zh-TW" altLang="en-US" dirty="0" smtClean="0"/>
              <a:t>為一秒</a:t>
            </a:r>
            <a:r>
              <a:rPr lang="zh-TW" altLang="en-US" dirty="0"/>
              <a:t>內從第</a:t>
            </a:r>
            <a:r>
              <a:rPr lang="en-US" altLang="zh-TW" dirty="0"/>
              <a:t>1</a:t>
            </a:r>
            <a:r>
              <a:rPr lang="zh-TW" altLang="en-US" dirty="0"/>
              <a:t>個</a:t>
            </a:r>
            <a:r>
              <a:rPr lang="en-US" altLang="zh-TW" dirty="0"/>
              <a:t>Frame</a:t>
            </a:r>
            <a:r>
              <a:rPr lang="zh-TW" altLang="en-US" dirty="0"/>
              <a:t>到最後一個</a:t>
            </a:r>
            <a:r>
              <a:rPr lang="en-US" altLang="zh-TW" dirty="0"/>
              <a:t>Frame</a:t>
            </a:r>
            <a:r>
              <a:rPr lang="zh-TW" altLang="en-US" dirty="0"/>
              <a:t>所花的</a:t>
            </a:r>
            <a:r>
              <a:rPr lang="zh-TW" altLang="en-US" dirty="0" smtClean="0"/>
              <a:t>時間</a:t>
            </a:r>
            <a:endParaRPr lang="en-US" altLang="zh-TW" dirty="0"/>
          </a:p>
          <a:p>
            <a:r>
              <a:rPr lang="zh-TW" altLang="en-US" dirty="0"/>
              <a:t>所以不管電腦是一秒跑</a:t>
            </a:r>
            <a:r>
              <a:rPr lang="en-US" altLang="zh-TW" dirty="0"/>
              <a:t>60</a:t>
            </a:r>
            <a:r>
              <a:rPr lang="zh-TW" altLang="en-US" dirty="0"/>
              <a:t>格或者一秒</a:t>
            </a:r>
            <a:r>
              <a:rPr lang="en-US" altLang="zh-TW" dirty="0"/>
              <a:t>30</a:t>
            </a:r>
            <a:r>
              <a:rPr lang="zh-TW" altLang="en-US" dirty="0"/>
              <a:t>格、</a:t>
            </a:r>
            <a:r>
              <a:rPr lang="en-US" altLang="zh-TW" dirty="0"/>
              <a:t>24</a:t>
            </a:r>
            <a:r>
              <a:rPr lang="zh-TW" altLang="en-US" dirty="0"/>
              <a:t>格，值都會</a:t>
            </a:r>
            <a:r>
              <a:rPr lang="zh-TW" altLang="en-US" dirty="0">
                <a:solidFill>
                  <a:srgbClr val="FF0000"/>
                </a:solidFill>
              </a:rPr>
              <a:t>趨近於一</a:t>
            </a:r>
            <a:br>
              <a:rPr lang="zh-TW" altLang="en-US" dirty="0">
                <a:solidFill>
                  <a:srgbClr val="FF0000"/>
                </a:solidFill>
              </a:rPr>
            </a:b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 descr="http://i.imgur.com/7j3Sol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97" y="3089918"/>
            <a:ext cx="3948661" cy="368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4303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Time.</a:t>
            </a:r>
            <a:r>
              <a:rPr lang="en-US" altLang="zh-TW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zh-TW" dirty="0" err="1"/>
              <a:t>ime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Time.time</a:t>
            </a:r>
            <a:r>
              <a:rPr lang="zh-TW" altLang="en-US" dirty="0" smtClean="0"/>
              <a:t>是從</a:t>
            </a:r>
            <a:r>
              <a:rPr lang="zh-TW" altLang="en-US" dirty="0"/>
              <a:t>遊戲開始到現在所使用的</a:t>
            </a:r>
            <a:r>
              <a:rPr lang="zh-TW" altLang="en-US" dirty="0" smtClean="0"/>
              <a:t>時間</a:t>
            </a:r>
            <a:endParaRPr lang="en-US" altLang="zh-TW" dirty="0" smtClean="0"/>
          </a:p>
          <a:p>
            <a:r>
              <a:rPr lang="zh-TW" altLang="en-US" dirty="0"/>
              <a:t>在官方的範例中，該用途為</a:t>
            </a:r>
            <a:r>
              <a:rPr lang="en-US" altLang="zh-TW" dirty="0"/>
              <a:t>gun reload</a:t>
            </a:r>
            <a:r>
              <a:rPr lang="zh-TW" altLang="en-US" dirty="0"/>
              <a:t>，防止無限的子彈發射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只要</a:t>
            </a:r>
            <a:r>
              <a:rPr lang="zh-TW" altLang="en-US" dirty="0"/>
              <a:t>宣告</a:t>
            </a:r>
            <a:r>
              <a:rPr lang="en-US" altLang="zh-TW" dirty="0"/>
              <a:t>reload</a:t>
            </a:r>
            <a:r>
              <a:rPr lang="zh-TW" altLang="en-US" dirty="0"/>
              <a:t>所需的時間，配合</a:t>
            </a:r>
            <a:r>
              <a:rPr lang="en-US" altLang="zh-TW" dirty="0" err="1"/>
              <a:t>Time.time</a:t>
            </a:r>
            <a:r>
              <a:rPr lang="zh-TW" altLang="en-US" dirty="0"/>
              <a:t>，記錄下一次可以發射的時間，就可以使用</a:t>
            </a:r>
            <a:r>
              <a:rPr lang="zh-TW" altLang="en-US" dirty="0" smtClean="0"/>
              <a:t>，所以</a:t>
            </a:r>
            <a:r>
              <a:rPr lang="zh-TW" altLang="en-US" dirty="0"/>
              <a:t>是相當好用的一個計時功能。</a:t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026" y="3860749"/>
            <a:ext cx="8461619" cy="286065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36814" y="4879497"/>
            <a:ext cx="631179" cy="210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/>
          <p:cNvCxnSpPr>
            <a:stCxn id="5" idx="3"/>
          </p:cNvCxnSpPr>
          <p:nvPr/>
        </p:nvCxnSpPr>
        <p:spPr>
          <a:xfrm flipV="1">
            <a:off x="3867993" y="4705195"/>
            <a:ext cx="1691235" cy="2794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559228" y="4495756"/>
            <a:ext cx="1553670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Reload Time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872672" y="5729161"/>
            <a:ext cx="2427611" cy="169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stCxn id="13" idx="3"/>
            <a:endCxn id="18" idx="1"/>
          </p:cNvCxnSpPr>
          <p:nvPr/>
        </p:nvCxnSpPr>
        <p:spPr>
          <a:xfrm flipV="1">
            <a:off x="5300283" y="5449999"/>
            <a:ext cx="2039193" cy="364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7339476" y="5265333"/>
            <a:ext cx="3026422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dirty="0"/>
              <a:t>更新下一次發射的時間</a:t>
            </a:r>
          </a:p>
        </p:txBody>
      </p:sp>
    </p:spTree>
    <p:extLst>
      <p:ext uri="{BB962C8B-B14F-4D97-AF65-F5344CB8AC3E}">
        <p14:creationId xmlns:p14="http://schemas.microsoft.com/office/powerpoint/2010/main" val="313475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StartCoroutine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Coroutine</a:t>
            </a:r>
            <a:r>
              <a:rPr lang="en-US" altLang="zh-TW" dirty="0"/>
              <a:t> </a:t>
            </a:r>
            <a:r>
              <a:rPr lang="zh-TW" altLang="en-US" dirty="0"/>
              <a:t>一般翻譯作「協程」 </a:t>
            </a:r>
            <a:endParaRPr lang="en-US" altLang="zh-TW" dirty="0" smtClean="0"/>
          </a:p>
          <a:p>
            <a:r>
              <a:rPr lang="en-US" altLang="zh-TW" dirty="0" err="1" smtClean="0"/>
              <a:t>Coroutine</a:t>
            </a:r>
            <a:r>
              <a:rPr lang="zh-TW" altLang="en-US" dirty="0" smtClean="0"/>
              <a:t>簡</a:t>
            </a:r>
            <a:r>
              <a:rPr lang="zh-TW" altLang="en-US" dirty="0"/>
              <a:t>言之就是執行一個可繼續、可中斷的函</a:t>
            </a:r>
            <a:r>
              <a:rPr lang="zh-TW" altLang="en-US" dirty="0" smtClean="0"/>
              <a:t>式</a:t>
            </a:r>
            <a:endParaRPr lang="en-US" altLang="zh-TW" dirty="0" smtClean="0"/>
          </a:p>
          <a:p>
            <a:r>
              <a:rPr lang="zh-TW" altLang="en-US" dirty="0" smtClean="0"/>
              <a:t>所以可以</a:t>
            </a:r>
            <a:r>
              <a:rPr lang="zh-TW" altLang="en-US" dirty="0"/>
              <a:t>告訴程式我要隔幾秒在執行下一行陳述式，</a:t>
            </a:r>
            <a:br>
              <a:rPr lang="zh-TW" altLang="en-US" dirty="0"/>
            </a:br>
            <a:r>
              <a:rPr lang="zh-TW" altLang="en-US" dirty="0"/>
              <a:t>因此可以拿來當做計時計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介紹</a:t>
            </a:r>
            <a:r>
              <a:rPr lang="en-US" altLang="zh-TW" dirty="0" smtClean="0"/>
              <a:t> </a:t>
            </a:r>
            <a:r>
              <a:rPr lang="zh-TW" altLang="en-US" dirty="0" smtClean="0"/>
              <a:t>不再此次課程範圍內，詳情請見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/>
              <a:t>http://docs.unity3d.com/Manual/Coroutines.html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3074" name="Picture 2" descr="http://i.imgur.com/NaGduH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889" y="2476499"/>
            <a:ext cx="390525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97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Invoke Repeating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void </a:t>
            </a:r>
            <a:r>
              <a:rPr lang="en-US" altLang="zh-TW" b="1" dirty="0" err="1"/>
              <a:t>InvokeRepeating</a:t>
            </a:r>
            <a:r>
              <a:rPr lang="en-US" altLang="zh-TW" dirty="0"/>
              <a:t>(string </a:t>
            </a:r>
            <a:r>
              <a:rPr lang="en-US" altLang="zh-TW" b="1" dirty="0" err="1">
                <a:solidFill>
                  <a:srgbClr val="FF0000"/>
                </a:solidFill>
              </a:rPr>
              <a:t>methodName</a:t>
            </a:r>
            <a:r>
              <a:rPr lang="en-US" altLang="zh-TW" dirty="0"/>
              <a:t>, float </a:t>
            </a:r>
            <a:r>
              <a:rPr lang="en-US" altLang="zh-TW" b="1" dirty="0">
                <a:solidFill>
                  <a:srgbClr val="FF0000"/>
                </a:solidFill>
              </a:rPr>
              <a:t>time</a:t>
            </a:r>
            <a:r>
              <a:rPr lang="en-US" altLang="zh-TW" dirty="0"/>
              <a:t>, float </a:t>
            </a:r>
            <a:r>
              <a:rPr lang="en-US" altLang="zh-TW" b="1" dirty="0" err="1">
                <a:solidFill>
                  <a:srgbClr val="FF0000"/>
                </a:solidFill>
              </a:rPr>
              <a:t>repeatRate</a:t>
            </a:r>
            <a:r>
              <a:rPr lang="en-US" altLang="zh-TW" dirty="0"/>
              <a:t>);</a:t>
            </a:r>
            <a:endParaRPr lang="en-US" altLang="zh-TW" dirty="0" smtClean="0"/>
          </a:p>
          <a:p>
            <a:r>
              <a:rPr lang="en-US" altLang="zh-TW" dirty="0" err="1" smtClean="0"/>
              <a:t>InvokeRepeating</a:t>
            </a:r>
            <a:r>
              <a:rPr lang="zh-TW" altLang="en-US" dirty="0"/>
              <a:t>接受三個參數，第一個是</a:t>
            </a:r>
            <a:r>
              <a:rPr lang="zh-TW" altLang="en-US" dirty="0">
                <a:solidFill>
                  <a:srgbClr val="FF0000"/>
                </a:solidFill>
              </a:rPr>
              <a:t>方法名</a:t>
            </a:r>
            <a:r>
              <a:rPr lang="zh-TW" altLang="en-US" dirty="0"/>
              <a:t>，第二個是「</a:t>
            </a:r>
            <a:r>
              <a:rPr lang="zh-TW" altLang="en-US" dirty="0">
                <a:solidFill>
                  <a:srgbClr val="FF0000"/>
                </a:solidFill>
              </a:rPr>
              <a:t>要隔幾秒</a:t>
            </a:r>
            <a:r>
              <a:rPr lang="zh-TW" altLang="en-US" dirty="0" smtClean="0">
                <a:solidFill>
                  <a:srgbClr val="FF0000"/>
                </a:solidFill>
              </a:rPr>
              <a:t>第一次</a:t>
            </a:r>
            <a:r>
              <a:rPr lang="zh-TW" altLang="en-US" dirty="0">
                <a:solidFill>
                  <a:srgbClr val="FF0000"/>
                </a:solidFill>
              </a:rPr>
              <a:t>調用</a:t>
            </a:r>
            <a:r>
              <a:rPr lang="zh-TW" altLang="en-US" dirty="0" smtClean="0"/>
              <a:t>」，</a:t>
            </a:r>
            <a:r>
              <a:rPr lang="zh-TW" altLang="en-US" dirty="0"/>
              <a:t>第三個則是「</a:t>
            </a:r>
            <a:r>
              <a:rPr lang="zh-TW" altLang="en-US" dirty="0">
                <a:solidFill>
                  <a:srgbClr val="FF0000"/>
                </a:solidFill>
              </a:rPr>
              <a:t>每隔幾秒調用一次</a:t>
            </a:r>
            <a:r>
              <a:rPr lang="zh-TW" altLang="en-US" dirty="0" smtClean="0"/>
              <a:t>」</a:t>
            </a:r>
            <a:endParaRPr lang="en-US" altLang="zh-TW" dirty="0" smtClean="0"/>
          </a:p>
          <a:p>
            <a:r>
              <a:rPr lang="zh-TW" altLang="en-US" dirty="0" smtClean="0"/>
              <a:t>與</a:t>
            </a:r>
            <a:r>
              <a:rPr lang="en-US" altLang="zh-TW" dirty="0" err="1"/>
              <a:t>StartCoroutine</a:t>
            </a:r>
            <a:r>
              <a:rPr lang="zh-TW" altLang="en-US" dirty="0"/>
              <a:t>一樣，是可以中斷的，只要使用</a:t>
            </a:r>
            <a:r>
              <a:rPr lang="en-US" altLang="zh-TW" dirty="0" err="1">
                <a:solidFill>
                  <a:srgbClr val="FF0000"/>
                </a:solidFill>
              </a:rPr>
              <a:t>CancelInvoke</a:t>
            </a:r>
            <a:r>
              <a:rPr lang="en-US" altLang="zh-TW" dirty="0">
                <a:solidFill>
                  <a:srgbClr val="FF0000"/>
                </a:solidFill>
              </a:rPr>
              <a:t>()</a:t>
            </a:r>
            <a:r>
              <a:rPr lang="zh-TW" altLang="en-US" dirty="0" smtClean="0"/>
              <a:t>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6997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Invoke</a:t>
            </a:r>
            <a:r>
              <a:rPr lang="zh-TW" altLang="en-US" dirty="0" smtClean="0"/>
              <a:t> </a:t>
            </a:r>
            <a:r>
              <a:rPr lang="en-US" altLang="zh-TW" dirty="0" smtClean="0"/>
              <a:t>Repeating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4" name="Picture 2" descr="http://i.imgur.com/SDbnlQ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163" y="1841030"/>
            <a:ext cx="4422339" cy="453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2924355" y="3535284"/>
            <a:ext cx="3407587" cy="288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02541" y="4020103"/>
            <a:ext cx="2621551" cy="746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>
            <a:stCxn id="5" idx="3"/>
            <a:endCxn id="11" idx="1"/>
          </p:cNvCxnSpPr>
          <p:nvPr/>
        </p:nvCxnSpPr>
        <p:spPr>
          <a:xfrm flipV="1">
            <a:off x="6331942" y="3245743"/>
            <a:ext cx="1157444" cy="4335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>
            <a:stCxn id="6" idx="3"/>
            <a:endCxn id="12" idx="1"/>
          </p:cNvCxnSpPr>
          <p:nvPr/>
        </p:nvCxnSpPr>
        <p:spPr>
          <a:xfrm flipV="1">
            <a:off x="5124092" y="4362062"/>
            <a:ext cx="2516611" cy="3134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489386" y="3061077"/>
            <a:ext cx="3362663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dirty="0"/>
              <a:t>設定起始條件</a:t>
            </a:r>
          </a:p>
        </p:txBody>
      </p:sp>
      <p:sp>
        <p:nvSpPr>
          <p:cNvPr id="12" name="文字方塊 11"/>
          <p:cNvSpPr txBox="1"/>
          <p:nvPr/>
        </p:nvSpPr>
        <p:spPr>
          <a:xfrm>
            <a:off x="7640703" y="4177396"/>
            <a:ext cx="3372706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TW" altLang="en-US" dirty="0"/>
              <a:t>重複執行的函數</a:t>
            </a: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3666226" y="3764322"/>
            <a:ext cx="1262899" cy="2557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503383" y="2068248"/>
            <a:ext cx="986998" cy="15468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5909354" y="2577386"/>
            <a:ext cx="1596054" cy="10376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841135" y="1900730"/>
            <a:ext cx="2900697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Adobe 黑体 Std R" panose="020B0400000000000000" pitchFamily="34" charset="-128"/>
                <a:ea typeface="Adobe 黑体 Std R" panose="020B0400000000000000" pitchFamily="34" charset="-128"/>
              </a:rPr>
              <a:t>要隔幾秒第一次調用</a:t>
            </a:r>
          </a:p>
        </p:txBody>
      </p:sp>
      <p:sp>
        <p:nvSpPr>
          <p:cNvPr id="26" name="矩形 25"/>
          <p:cNvSpPr/>
          <p:nvPr/>
        </p:nvSpPr>
        <p:spPr>
          <a:xfrm>
            <a:off x="6886704" y="2409866"/>
            <a:ext cx="2604707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latin typeface="Adobe 黑体 Std R" panose="020B0400000000000000" pitchFamily="34" charset="-128"/>
                <a:ea typeface="Adobe 黑体 Std R" panose="020B0400000000000000" pitchFamily="34" charset="-128"/>
              </a:rPr>
              <a:t>每隔幾秒調用一次</a:t>
            </a:r>
          </a:p>
        </p:txBody>
      </p:sp>
    </p:spTree>
    <p:extLst>
      <p:ext uri="{BB962C8B-B14F-4D97-AF65-F5344CB8AC3E}">
        <p14:creationId xmlns:p14="http://schemas.microsoft.com/office/powerpoint/2010/main" val="43226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Scene</a:t>
            </a:r>
            <a:endParaRPr lang="zh-TW" altLang="en-US" dirty="0"/>
          </a:p>
        </p:txBody>
      </p:sp>
      <p:sp>
        <p:nvSpPr>
          <p:cNvPr id="7" name="文字版面配置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61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2D UI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120" y="1673352"/>
            <a:ext cx="6963904" cy="42627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761" y="1673352"/>
            <a:ext cx="2352381" cy="3019048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H="1">
            <a:off x="7015795" y="2443795"/>
            <a:ext cx="1683143" cy="1173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8698938" y="2338598"/>
            <a:ext cx="493614" cy="1780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553281" y="4919958"/>
            <a:ext cx="3244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在我們創建出的</a:t>
            </a:r>
            <a:r>
              <a:rPr lang="en-US" altLang="zh-TW" dirty="0" smtClean="0"/>
              <a:t>UI</a:t>
            </a:r>
            <a:r>
              <a:rPr lang="zh-TW" altLang="en-US" dirty="0" smtClean="0"/>
              <a:t> </a:t>
            </a:r>
            <a:r>
              <a:rPr lang="en-US" altLang="zh-TW" dirty="0" smtClean="0"/>
              <a:t>Root</a:t>
            </a:r>
            <a:r>
              <a:rPr lang="zh-TW" altLang="en-US" dirty="0" smtClean="0"/>
              <a:t>中會內建一個</a:t>
            </a:r>
            <a:r>
              <a:rPr lang="en-US" altLang="zh-TW" dirty="0" smtClean="0"/>
              <a:t>Camera</a:t>
            </a:r>
            <a:r>
              <a:rPr lang="zh-TW" altLang="en-US" dirty="0" smtClean="0"/>
              <a:t>，此為</a:t>
            </a:r>
            <a:r>
              <a:rPr lang="en-US" altLang="zh-TW" dirty="0" smtClean="0"/>
              <a:t>GUI</a:t>
            </a:r>
            <a:r>
              <a:rPr lang="zh-TW" altLang="en-US" dirty="0" smtClean="0"/>
              <a:t>投影的視窗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56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Scene Change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99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Unity</a:t>
            </a:r>
            <a:r>
              <a:rPr lang="zh-TW" altLang="en-US" dirty="0" smtClean="0"/>
              <a:t> </a:t>
            </a:r>
            <a:r>
              <a:rPr lang="en-US" altLang="zh-TW" dirty="0"/>
              <a:t>Scene</a:t>
            </a:r>
            <a:r>
              <a:rPr lang="zh-TW" altLang="en-US" dirty="0" smtClean="0"/>
              <a:t>切換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Unity Scene</a:t>
            </a:r>
            <a:r>
              <a:rPr lang="zh-TW" altLang="en-US" dirty="0" smtClean="0"/>
              <a:t>切換有兩種方法，一種是以</a:t>
            </a:r>
            <a:r>
              <a:rPr lang="en-US" altLang="zh-TW" dirty="0"/>
              <a:t>Scene</a:t>
            </a:r>
            <a:r>
              <a:rPr lang="zh-TW" altLang="en-US" dirty="0" smtClean="0"/>
              <a:t>名稱作為依據，另一種是直接用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來做切換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074" y="3122642"/>
            <a:ext cx="3120779" cy="129802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74" y="4782231"/>
            <a:ext cx="3702188" cy="116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3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Scene</a:t>
            </a:r>
            <a:r>
              <a:rPr lang="zh-TW" altLang="en-US" dirty="0"/>
              <a:t>切換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在你能夠加</a:t>
            </a:r>
            <a:r>
              <a:rPr lang="zh-TW" altLang="en-US" dirty="0" smtClean="0"/>
              <a:t>載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之前</a:t>
            </a:r>
            <a:r>
              <a:rPr lang="zh-TW" altLang="en-US" dirty="0"/>
              <a:t>你必須將它添加到遊戲使用的關卡列表</a:t>
            </a:r>
            <a:r>
              <a:rPr lang="zh-TW" altLang="en-US" dirty="0" smtClean="0"/>
              <a:t>中</a:t>
            </a:r>
            <a:endParaRPr lang="en-US" altLang="zh-TW" dirty="0" smtClean="0"/>
          </a:p>
          <a:p>
            <a:r>
              <a:rPr lang="zh-TW" altLang="en-US" dirty="0"/>
              <a:t>在</a:t>
            </a:r>
            <a:r>
              <a:rPr lang="en-US" altLang="zh-TW" dirty="0"/>
              <a:t>Unity</a:t>
            </a:r>
            <a:r>
              <a:rPr lang="zh-TW" altLang="en-US" dirty="0"/>
              <a:t>中使用</a:t>
            </a:r>
            <a:r>
              <a:rPr lang="en-US" altLang="zh-TW" dirty="0"/>
              <a:t>File-&gt;Build </a:t>
            </a:r>
            <a:r>
              <a:rPr lang="en-US" altLang="zh-TW" dirty="0" smtClean="0"/>
              <a:t>Settings-&gt;Add Current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770" y="3322772"/>
            <a:ext cx="2342857" cy="262857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068" y="3322772"/>
            <a:ext cx="5819048" cy="2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6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Scene</a:t>
            </a:r>
            <a:r>
              <a:rPr lang="zh-TW" altLang="en-US" dirty="0"/>
              <a:t>切換</a:t>
            </a:r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添加你需要的關卡到關卡列表</a:t>
            </a:r>
            <a:r>
              <a:rPr lang="zh-TW" altLang="en-US" dirty="0" smtClean="0"/>
              <a:t>中，左邊的數字為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順序</a:t>
            </a:r>
            <a:endParaRPr lang="en-US" altLang="zh-TW" dirty="0" smtClean="0"/>
          </a:p>
          <a:p>
            <a:r>
              <a:rPr lang="zh-TW" altLang="en-US" dirty="0" smtClean="0"/>
              <a:t>可以上下拖動調換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順序</a:t>
            </a:r>
            <a:endParaRPr lang="en-US" altLang="zh-TW" dirty="0" smtClean="0"/>
          </a:p>
          <a:p>
            <a:pPr lvl="0"/>
            <a:r>
              <a:rPr lang="zh-TW" altLang="en-US" dirty="0" smtClean="0"/>
              <a:t>完成後呼叫</a:t>
            </a:r>
            <a:r>
              <a:rPr lang="zh-TW" altLang="zh-TW" dirty="0">
                <a:latin typeface="Arial Unicode MS" panose="020B0604020202020204" pitchFamily="34" charset="-120"/>
              </a:rPr>
              <a:t>Application.LoadLevel </a:t>
            </a:r>
            <a:r>
              <a:rPr lang="zh-TW" altLang="zh-TW" dirty="0" smtClean="0">
                <a:latin typeface="Arial Unicode MS" panose="020B0604020202020204" pitchFamily="34" charset="-120"/>
              </a:rPr>
              <a:t>(</a:t>
            </a:r>
            <a:r>
              <a:rPr lang="en-US" altLang="zh-TW" dirty="0" smtClean="0">
                <a:latin typeface="Arial Unicode MS" panose="020B0604020202020204" pitchFamily="34" charset="-120"/>
              </a:rPr>
              <a:t>Index</a:t>
            </a:r>
            <a:r>
              <a:rPr lang="zh-TW" altLang="zh-TW" dirty="0" smtClean="0">
                <a:latin typeface="Arial Unicode MS" panose="020B0604020202020204" pitchFamily="34" charset="-120"/>
              </a:rPr>
              <a:t>);</a:t>
            </a:r>
            <a:endParaRPr lang="en-US" altLang="zh-TW" dirty="0" smtClean="0">
              <a:latin typeface="Arial Unicode MS" panose="020B0604020202020204" pitchFamily="34" charset="-120"/>
            </a:endParaRPr>
          </a:p>
          <a:p>
            <a:pPr lvl="0"/>
            <a:r>
              <a:rPr lang="zh-TW" altLang="en-US" dirty="0" smtClean="0">
                <a:latin typeface="Arial Unicode MS" panose="020B0604020202020204" pitchFamily="34" charset="-120"/>
              </a:rPr>
              <a:t>或</a:t>
            </a:r>
            <a:r>
              <a:rPr lang="zh-TW" altLang="en-US" dirty="0">
                <a:latin typeface="Arial Unicode MS" panose="020B0604020202020204" pitchFamily="34" charset="-120"/>
              </a:rPr>
              <a:t>者</a:t>
            </a:r>
            <a:r>
              <a:rPr lang="zh-TW" altLang="zh-TW" dirty="0" smtClean="0"/>
              <a:t> </a:t>
            </a:r>
            <a:r>
              <a:rPr lang="en-US" altLang="zh-TW" dirty="0" err="1"/>
              <a:t>Application.LoadLevel</a:t>
            </a:r>
            <a:r>
              <a:rPr lang="en-US" altLang="zh-TW" dirty="0"/>
              <a:t> </a:t>
            </a:r>
            <a:r>
              <a:rPr lang="en-US" altLang="zh-TW" dirty="0" smtClean="0"/>
              <a:t>(“Scene Name”);</a:t>
            </a:r>
          </a:p>
          <a:p>
            <a:pPr lvl="0"/>
            <a:r>
              <a:rPr lang="zh-TW" altLang="en-US" dirty="0" smtClean="0"/>
              <a:t>即可切換到下個</a:t>
            </a:r>
            <a:r>
              <a:rPr lang="en-US" altLang="zh-TW" dirty="0" smtClean="0"/>
              <a:t>Scene</a:t>
            </a:r>
            <a:endParaRPr lang="en-US" altLang="zh-TW" dirty="0"/>
          </a:p>
          <a:p>
            <a:pPr lvl="0"/>
            <a:endParaRPr lang="zh-TW" altLang="zh-TW" sz="4400" dirty="0" smtClean="0"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pic>
        <p:nvPicPr>
          <p:cNvPr id="9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415" y="2655618"/>
            <a:ext cx="5326700" cy="257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0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/>
              <a:t>Scene</a:t>
            </a:r>
            <a:r>
              <a:rPr lang="zh-TW" altLang="en-US" dirty="0"/>
              <a:t>切換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當加載新的關卡時，所有已經加載</a:t>
            </a:r>
            <a:r>
              <a:rPr lang="zh-TW" altLang="en-US" dirty="0" smtClean="0"/>
              <a:t>的</a:t>
            </a:r>
            <a:r>
              <a:rPr lang="en-US" altLang="zh-TW" dirty="0" err="1"/>
              <a:t>GameObject</a:t>
            </a:r>
            <a:r>
              <a:rPr lang="zh-TW" altLang="en-US" dirty="0" smtClean="0"/>
              <a:t>都</a:t>
            </a:r>
            <a:r>
              <a:rPr lang="zh-TW" altLang="en-US" dirty="0"/>
              <a:t>會</a:t>
            </a:r>
            <a:r>
              <a:rPr lang="zh-TW" altLang="en-US" dirty="0" smtClean="0"/>
              <a:t>被銷毀</a:t>
            </a:r>
            <a:endParaRPr lang="en-US" altLang="zh-TW" dirty="0" smtClean="0"/>
          </a:p>
          <a:p>
            <a:r>
              <a:rPr lang="zh-TW" altLang="en-US" dirty="0" smtClean="0"/>
              <a:t>如果</a:t>
            </a:r>
            <a:r>
              <a:rPr lang="zh-TW" altLang="en-US" dirty="0"/>
              <a:t>你想</a:t>
            </a:r>
            <a:r>
              <a:rPr lang="zh-TW" altLang="en-US" dirty="0" smtClean="0"/>
              <a:t>讓</a:t>
            </a:r>
            <a:r>
              <a:rPr lang="en-US" altLang="zh-TW" dirty="0" err="1" smtClean="0"/>
              <a:t>GameObject</a:t>
            </a:r>
            <a:r>
              <a:rPr lang="zh-TW" altLang="en-US" dirty="0" smtClean="0"/>
              <a:t>在</a:t>
            </a:r>
            <a:r>
              <a:rPr lang="zh-TW" altLang="en-US" dirty="0"/>
              <a:t>加載新關卡時不被銷毀，</a:t>
            </a:r>
            <a:r>
              <a:rPr lang="zh-TW" altLang="en-US" dirty="0" smtClean="0"/>
              <a:t>使用</a:t>
            </a:r>
            <a:r>
              <a:rPr lang="en-US" altLang="zh-TW" dirty="0" err="1" smtClean="0"/>
              <a:t>DontDestroyOnLoad</a:t>
            </a:r>
            <a:r>
              <a:rPr lang="en-US" altLang="zh-TW" dirty="0" smtClean="0"/>
              <a:t>()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44" y="3137716"/>
            <a:ext cx="8314261" cy="252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0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Scene parameter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596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Unity</a:t>
            </a:r>
            <a:r>
              <a:rPr lang="zh-TW" altLang="en-US" dirty="0"/>
              <a:t> 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 變數</a:t>
            </a:r>
            <a:r>
              <a:rPr lang="zh-TW" altLang="en-US" dirty="0"/>
              <a:t>傳遞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要將變數的</a:t>
            </a:r>
            <a:r>
              <a:rPr lang="en-US" altLang="zh-TW" dirty="0" smtClean="0"/>
              <a:t>value</a:t>
            </a:r>
            <a:r>
              <a:rPr lang="zh-TW" altLang="en-US" dirty="0" smtClean="0"/>
              <a:t>在不同的</a:t>
            </a:r>
            <a:r>
              <a:rPr lang="en-US" altLang="zh-TW" dirty="0" smtClean="0"/>
              <a:t>Scene</a:t>
            </a:r>
            <a:r>
              <a:rPr lang="zh-TW" altLang="en-US" dirty="0" smtClean="0"/>
              <a:t>間傳遞有以下幾個方法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 使用</a:t>
            </a:r>
            <a:r>
              <a:rPr lang="en-US" altLang="zh-TW" dirty="0" err="1" smtClean="0"/>
              <a:t>PlayerPrefs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使用</a:t>
            </a:r>
            <a:r>
              <a:rPr lang="en-US" altLang="zh-TW" dirty="0" smtClean="0"/>
              <a:t>Static </a:t>
            </a:r>
            <a:r>
              <a:rPr lang="zh-TW" altLang="en-US" dirty="0" smtClean="0"/>
              <a:t>變數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 使用</a:t>
            </a:r>
            <a:r>
              <a:rPr lang="en-US" altLang="zh-TW" dirty="0" err="1"/>
              <a:t>DontDestroyOnLoad</a:t>
            </a:r>
            <a:r>
              <a:rPr lang="en-US" altLang="zh-TW" dirty="0" smtClean="0"/>
              <a:t>()</a:t>
            </a:r>
            <a:r>
              <a:rPr lang="zh-TW" altLang="en-US" dirty="0" smtClean="0"/>
              <a:t>保留整個物件</a:t>
            </a:r>
            <a:endParaRPr lang="en-US" altLang="zh-TW" dirty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86060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dirty="0" err="1" smtClean="0"/>
              <a:t>PlayerPrefs</a:t>
            </a:r>
            <a:r>
              <a:rPr lang="zh-TW" altLang="en-US" dirty="0"/>
              <a:t>變數傳遞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 Windows, </a:t>
            </a:r>
            <a:r>
              <a:rPr lang="en-US" altLang="zh-TW" dirty="0" err="1"/>
              <a:t>PlayerPrefs</a:t>
            </a:r>
            <a:r>
              <a:rPr lang="en-US" altLang="zh-TW" dirty="0"/>
              <a:t> are stored in the registry under HKCU\Software\[company name]\[product name] key</a:t>
            </a:r>
          </a:p>
          <a:p>
            <a:r>
              <a:rPr lang="en-US" altLang="zh-TW" dirty="0" err="1" smtClean="0"/>
              <a:t>PlayerPrefs</a:t>
            </a:r>
            <a:r>
              <a:rPr lang="zh-TW" altLang="en-US" dirty="0" smtClean="0"/>
              <a:t>只能儲存以下幾種類型的變數</a:t>
            </a:r>
            <a:endParaRPr lang="en-US" altLang="zh-TW" dirty="0" smtClean="0"/>
          </a:p>
          <a:p>
            <a:r>
              <a:rPr lang="en-US" altLang="zh-TW" dirty="0" err="1" smtClean="0">
                <a:solidFill>
                  <a:srgbClr val="FF0000"/>
                </a:solidFill>
              </a:rPr>
              <a:t>Int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en-US" altLang="zh-TW" dirty="0" smtClean="0">
                <a:solidFill>
                  <a:srgbClr val="FF0000"/>
                </a:solidFill>
              </a:rPr>
              <a:t>Float</a:t>
            </a:r>
          </a:p>
          <a:p>
            <a:r>
              <a:rPr lang="en-US" altLang="zh-TW" dirty="0" smtClean="0">
                <a:solidFill>
                  <a:srgbClr val="FF0000"/>
                </a:solidFill>
              </a:rPr>
              <a:t>String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 smtClean="0"/>
              <a:t>如果要傳遞以上之外的變數可以用</a:t>
            </a:r>
            <a:r>
              <a:rPr lang="en-US" altLang="zh-TW" dirty="0" smtClean="0"/>
              <a:t>static</a:t>
            </a:r>
            <a:r>
              <a:rPr lang="zh-TW" altLang="en-US" dirty="0" smtClean="0"/>
              <a:t>的方法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435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PlayerPrefs</a:t>
            </a:r>
            <a:r>
              <a:rPr lang="zh-TW" altLang="en-US" dirty="0"/>
              <a:t>變數</a:t>
            </a:r>
            <a:r>
              <a:rPr lang="zh-TW" altLang="en-US" dirty="0" smtClean="0"/>
              <a:t>傳遞方</a:t>
            </a:r>
            <a:r>
              <a:rPr lang="zh-TW" altLang="en-US" dirty="0"/>
              <a:t>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Float :</a:t>
            </a:r>
            <a:r>
              <a:rPr lang="en-US" altLang="zh-TW" dirty="0" smtClean="0">
                <a:hlinkClick r:id="rId2"/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Set</a:t>
            </a:r>
            <a:r>
              <a:rPr lang="en-US" altLang="zh-TW" dirty="0"/>
              <a:t>: </a:t>
            </a:r>
            <a:r>
              <a:rPr lang="en-US" altLang="zh-TW" dirty="0" err="1"/>
              <a:t>PlayerPrefs.SetFloat</a:t>
            </a:r>
            <a:r>
              <a:rPr lang="en-US" altLang="zh-TW" dirty="0"/>
              <a:t>(string 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  <a:r>
              <a:rPr lang="en-US" altLang="zh-TW" dirty="0"/>
              <a:t>, float </a:t>
            </a:r>
            <a:r>
              <a:rPr lang="en-US" altLang="zh-TW" dirty="0">
                <a:solidFill>
                  <a:srgbClr val="FF0000"/>
                </a:solidFill>
              </a:rPr>
              <a:t>value</a:t>
            </a:r>
            <a:r>
              <a:rPr lang="en-US" altLang="zh-TW" dirty="0" smtClean="0"/>
              <a:t>)</a:t>
            </a:r>
          </a:p>
          <a:p>
            <a:r>
              <a:rPr lang="en-US" altLang="zh-TW" dirty="0"/>
              <a:t>            </a:t>
            </a:r>
            <a:r>
              <a:rPr lang="en-US" altLang="zh-TW" dirty="0">
                <a:solidFill>
                  <a:srgbClr val="FF0000"/>
                </a:solidFill>
              </a:rPr>
              <a:t>Get</a:t>
            </a:r>
            <a:r>
              <a:rPr lang="en-US" altLang="zh-TW" dirty="0" smtClean="0"/>
              <a:t>: float </a:t>
            </a:r>
            <a:r>
              <a:rPr lang="en-US" altLang="zh-TW" dirty="0" err="1"/>
              <a:t>PlayerPrefs.</a:t>
            </a:r>
            <a:r>
              <a:rPr lang="en-US" altLang="zh-TW" dirty="0" err="1" smtClean="0"/>
              <a:t>GetFloat</a:t>
            </a:r>
            <a:r>
              <a:rPr lang="en-US" altLang="zh-TW" dirty="0" smtClean="0"/>
              <a:t>(string </a:t>
            </a:r>
            <a:r>
              <a:rPr lang="en-US" altLang="zh-TW" dirty="0" smtClean="0">
                <a:solidFill>
                  <a:srgbClr val="FF0000"/>
                </a:solidFill>
              </a:rPr>
              <a:t>key</a:t>
            </a:r>
            <a:r>
              <a:rPr lang="en-US" altLang="zh-TW" dirty="0" smtClean="0"/>
              <a:t>); 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Int</a:t>
            </a:r>
            <a:r>
              <a:rPr lang="en-US" altLang="zh-TW" dirty="0" smtClean="0"/>
              <a:t> : </a:t>
            </a:r>
            <a:r>
              <a:rPr lang="en-US" altLang="zh-TW" dirty="0" smtClean="0">
                <a:solidFill>
                  <a:srgbClr val="FF0000"/>
                </a:solidFill>
              </a:rPr>
              <a:t>Set</a:t>
            </a:r>
            <a:r>
              <a:rPr lang="en-US" altLang="zh-TW" dirty="0" smtClean="0"/>
              <a:t> : </a:t>
            </a:r>
            <a:r>
              <a:rPr lang="en-US" altLang="zh-TW" dirty="0" err="1" smtClean="0"/>
              <a:t>PlayerPrefs.SetInt</a:t>
            </a:r>
            <a:r>
              <a:rPr lang="en-US" altLang="zh-TW" dirty="0" smtClean="0"/>
              <a:t>(string key,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value); </a:t>
            </a:r>
          </a:p>
          <a:p>
            <a:r>
              <a:rPr lang="en-US" altLang="zh-TW" dirty="0" smtClean="0"/>
              <a:t>       </a:t>
            </a:r>
            <a:r>
              <a:rPr lang="en-US" altLang="zh-TW" dirty="0" smtClean="0">
                <a:solidFill>
                  <a:srgbClr val="FF0000"/>
                </a:solidFill>
              </a:rPr>
              <a:t>Get</a:t>
            </a:r>
            <a:r>
              <a:rPr lang="en-US" altLang="zh-TW" dirty="0" smtClean="0"/>
              <a:t> : 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/>
              <a:t>PlayerPrefs.</a:t>
            </a:r>
            <a:r>
              <a:rPr lang="en-US" altLang="zh-TW" dirty="0" err="1" smtClean="0"/>
              <a:t>SetInt</a:t>
            </a:r>
            <a:r>
              <a:rPr lang="en-US" altLang="zh-TW" dirty="0" smtClean="0"/>
              <a:t>(string </a:t>
            </a:r>
            <a:r>
              <a:rPr lang="en-US" altLang="zh-TW" dirty="0" smtClean="0">
                <a:solidFill>
                  <a:srgbClr val="FF0000"/>
                </a:solidFill>
              </a:rPr>
              <a:t>key</a:t>
            </a:r>
            <a:r>
              <a:rPr lang="en-US" altLang="zh-TW" dirty="0" smtClean="0"/>
              <a:t>); 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String </a:t>
            </a:r>
            <a:r>
              <a:rPr lang="en-US" altLang="zh-TW" dirty="0"/>
              <a:t>: </a:t>
            </a:r>
            <a:r>
              <a:rPr lang="en-US" altLang="zh-TW" dirty="0" smtClean="0">
                <a:solidFill>
                  <a:srgbClr val="FF0000"/>
                </a:solidFill>
              </a:rPr>
              <a:t>Set</a:t>
            </a:r>
            <a:r>
              <a:rPr lang="en-US" altLang="zh-TW" dirty="0" smtClean="0"/>
              <a:t> : </a:t>
            </a:r>
            <a:r>
              <a:rPr lang="en-US" altLang="zh-TW" dirty="0" err="1" smtClean="0"/>
              <a:t>PlayerPrefs.SetString</a:t>
            </a:r>
            <a:r>
              <a:rPr lang="en-US" altLang="zh-TW" dirty="0" smtClean="0"/>
              <a:t>(string </a:t>
            </a:r>
            <a:r>
              <a:rPr lang="en-US" altLang="zh-TW" dirty="0">
                <a:solidFill>
                  <a:srgbClr val="FF0000"/>
                </a:solidFill>
              </a:rPr>
              <a:t>key</a:t>
            </a:r>
            <a:r>
              <a:rPr lang="en-US" altLang="zh-TW" dirty="0"/>
              <a:t>, </a:t>
            </a:r>
            <a:r>
              <a:rPr lang="en-US" altLang="zh-TW" dirty="0" smtClean="0"/>
              <a:t>string </a:t>
            </a:r>
            <a:r>
              <a:rPr lang="en-US" altLang="zh-TW" dirty="0">
                <a:solidFill>
                  <a:srgbClr val="FF0000"/>
                </a:solidFill>
              </a:rPr>
              <a:t>value</a:t>
            </a:r>
            <a:r>
              <a:rPr lang="en-US" altLang="zh-TW" dirty="0"/>
              <a:t>); </a:t>
            </a:r>
          </a:p>
          <a:p>
            <a:r>
              <a:rPr lang="en-US" altLang="zh-TW" dirty="0"/>
              <a:t>      </a:t>
            </a:r>
            <a:r>
              <a:rPr lang="zh-TW" altLang="en-US" dirty="0" smtClean="0"/>
              <a:t>       </a:t>
            </a:r>
            <a:r>
              <a:rPr lang="en-US" altLang="zh-TW" dirty="0" smtClean="0">
                <a:solidFill>
                  <a:srgbClr val="FF0000"/>
                </a:solidFill>
              </a:rPr>
              <a:t>Get</a:t>
            </a:r>
            <a:r>
              <a:rPr lang="en-US" altLang="zh-TW" dirty="0" smtClean="0"/>
              <a:t> : string </a:t>
            </a:r>
            <a:r>
              <a:rPr lang="en-US" altLang="zh-TW" dirty="0" err="1" smtClean="0"/>
              <a:t>PlayerPrefs.SetString</a:t>
            </a:r>
            <a:r>
              <a:rPr lang="en-US" altLang="zh-TW" dirty="0" smtClean="0"/>
              <a:t>(string </a:t>
            </a:r>
            <a:r>
              <a:rPr lang="en-US" altLang="zh-TW" dirty="0" smtClean="0">
                <a:solidFill>
                  <a:srgbClr val="FF0000"/>
                </a:solidFill>
              </a:rPr>
              <a:t>key</a:t>
            </a:r>
            <a:r>
              <a:rPr lang="en-US" altLang="zh-TW" dirty="0" smtClean="0"/>
              <a:t>); 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83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PlayerPrefs</a:t>
            </a:r>
            <a:r>
              <a:rPr lang="en-US" altLang="zh-TW" dirty="0" smtClean="0"/>
              <a:t> 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576" y="1935921"/>
            <a:ext cx="8490227" cy="4440593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8031192" y="2656938"/>
            <a:ext cx="1043797" cy="6124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V="1">
            <a:off x="7867291" y="2932983"/>
            <a:ext cx="1233577" cy="7073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V="1">
            <a:off x="7962181" y="3234906"/>
            <a:ext cx="1130061" cy="6297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092242" y="2439297"/>
            <a:ext cx="1421678" cy="92333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Float</a:t>
            </a:r>
          </a:p>
          <a:p>
            <a:r>
              <a:rPr lang="en-US" altLang="zh-TW" dirty="0" err="1"/>
              <a:t>Int</a:t>
            </a:r>
            <a:endParaRPr lang="en-US" altLang="zh-TW" dirty="0"/>
          </a:p>
          <a:p>
            <a:r>
              <a:rPr lang="en-US" altLang="zh-TW" dirty="0"/>
              <a:t>String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V="1">
            <a:off x="7021902" y="2177455"/>
            <a:ext cx="1727954" cy="10488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7845165" y="1808118"/>
            <a:ext cx="2264153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Value Name</a:t>
            </a:r>
            <a:endParaRPr lang="zh-TW" altLang="en-US" dirty="0"/>
          </a:p>
        </p:txBody>
      </p:sp>
      <p:cxnSp>
        <p:nvCxnSpPr>
          <p:cNvPr id="22" name="直線單箭頭接點 21"/>
          <p:cNvCxnSpPr>
            <a:endCxn id="23" idx="1"/>
          </p:cNvCxnSpPr>
          <p:nvPr/>
        </p:nvCxnSpPr>
        <p:spPr>
          <a:xfrm flipV="1">
            <a:off x="7634377" y="4525883"/>
            <a:ext cx="1233963" cy="3217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8868340" y="4341217"/>
            <a:ext cx="2064066" cy="36933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Adobe 黑体 Std R" panose="020B0400000000000000" pitchFamily="34" charset="-128"/>
                <a:ea typeface="Adobe 黑体 Std R" panose="020B0400000000000000" pitchFamily="34" charset="-128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TW" dirty="0"/>
              <a:t>Parameter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008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heer Green">
      <a:dk1>
        <a:srgbClr val="404040"/>
      </a:dk1>
      <a:lt1>
        <a:sysClr val="window" lastClr="FFFFFF"/>
      </a:lt1>
      <a:dk2>
        <a:srgbClr val="624D38"/>
      </a:dk2>
      <a:lt2>
        <a:srgbClr val="F2F2E2"/>
      </a:lt2>
      <a:accent1>
        <a:srgbClr val="72C23C"/>
      </a:accent1>
      <a:accent2>
        <a:srgbClr val="F4CC20"/>
      </a:accent2>
      <a:accent3>
        <a:srgbClr val="53B6BB"/>
      </a:accent3>
      <a:accent4>
        <a:srgbClr val="BA7CC0"/>
      </a:accent4>
      <a:accent5>
        <a:srgbClr val="ED635A"/>
      </a:accent5>
      <a:accent6>
        <a:srgbClr val="EE9B40"/>
      </a:accent6>
      <a:hlink>
        <a:srgbClr val="53B6BB"/>
      </a:hlink>
      <a:folHlink>
        <a:srgbClr val="B68DC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04C4809-32CE-4D76-8837-BF87A221E81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TC104033921[[fn=大馬士革風]]</Template>
  <TotalTime>0</TotalTime>
  <Words>2949</Words>
  <Application>Microsoft Office PowerPoint</Application>
  <PresentationFormat>寬螢幕</PresentationFormat>
  <Paragraphs>390</Paragraphs>
  <Slides>107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107</vt:i4>
      </vt:variant>
    </vt:vector>
  </HeadingPairs>
  <TitlesOfParts>
    <vt:vector size="116" baseType="lpstr">
      <vt:lpstr>Adobe 黑体 Std R</vt:lpstr>
      <vt:lpstr>Arial Unicode MS</vt:lpstr>
      <vt:lpstr>微軟正黑體</vt:lpstr>
      <vt:lpstr>新細明體</vt:lpstr>
      <vt:lpstr>Arial</vt:lpstr>
      <vt:lpstr>Bookman Old Style</vt:lpstr>
      <vt:lpstr>Century Gothic</vt:lpstr>
      <vt:lpstr>Rockwell</vt:lpstr>
      <vt:lpstr>Damask</vt:lpstr>
      <vt:lpstr>Unity 教學 </vt:lpstr>
      <vt:lpstr>NGUI簡介</vt:lpstr>
      <vt:lpstr>NGUI簡介</vt:lpstr>
      <vt:lpstr>安裝NGUI</vt:lpstr>
      <vt:lpstr>Importing package</vt:lpstr>
      <vt:lpstr>importing Finish</vt:lpstr>
      <vt:lpstr>Create 2D UI</vt:lpstr>
      <vt:lpstr>Create 2D UI</vt:lpstr>
      <vt:lpstr>2D UI</vt:lpstr>
      <vt:lpstr>Screen Resolution</vt:lpstr>
      <vt:lpstr>Screen size adjust</vt:lpstr>
      <vt:lpstr>NGUI structure</vt:lpstr>
      <vt:lpstr>NGUI structure</vt:lpstr>
      <vt:lpstr>NGUI structure</vt:lpstr>
      <vt:lpstr>NGUI structure</vt:lpstr>
      <vt:lpstr>NGUI structure</vt:lpstr>
      <vt:lpstr>UI Component</vt:lpstr>
      <vt:lpstr>UIWidget</vt:lpstr>
      <vt:lpstr>UIWidget</vt:lpstr>
      <vt:lpstr>UIWidget介紹</vt:lpstr>
      <vt:lpstr>UISprite</vt:lpstr>
      <vt:lpstr>基本元件-UISprite</vt:lpstr>
      <vt:lpstr>UISprite使用介紹</vt:lpstr>
      <vt:lpstr>UISprite使用介紹(cont.)</vt:lpstr>
      <vt:lpstr>UISprite 選擇圖片</vt:lpstr>
      <vt:lpstr>UISprite 選擇圖片(Cont.)</vt:lpstr>
      <vt:lpstr>UISprite 圖片效果</vt:lpstr>
      <vt:lpstr>UISprite 圖片效果</vt:lpstr>
      <vt:lpstr>UISprite-Widget控制項</vt:lpstr>
      <vt:lpstr>Atlas 資源編輯器</vt:lpstr>
      <vt:lpstr>使用Atlas 資源編輯器</vt:lpstr>
      <vt:lpstr>使用Atlas 資源編輯器(cont.)</vt:lpstr>
      <vt:lpstr>使用Atlas 資源編輯器(cont.)</vt:lpstr>
      <vt:lpstr>使用Atlas 資源編輯器(cont.)</vt:lpstr>
      <vt:lpstr>UISPRITE API</vt:lpstr>
      <vt:lpstr>UISPRITE API Example</vt:lpstr>
      <vt:lpstr>UITexture</vt:lpstr>
      <vt:lpstr>基本元件-UITexture</vt:lpstr>
      <vt:lpstr>UITexture使用介紹</vt:lpstr>
      <vt:lpstr>UITexture使用介紹</vt:lpstr>
      <vt:lpstr>UITexture使用介紹</vt:lpstr>
      <vt:lpstr>UITexture API</vt:lpstr>
      <vt:lpstr>UITexture API EXAMPLE</vt:lpstr>
      <vt:lpstr>UILabel</vt:lpstr>
      <vt:lpstr>基本元件-UILabel</vt:lpstr>
      <vt:lpstr>UILabel使用介紹</vt:lpstr>
      <vt:lpstr>UILabel使用介紹</vt:lpstr>
      <vt:lpstr>UILabel使用介紹</vt:lpstr>
      <vt:lpstr>UILabel使用介紹</vt:lpstr>
      <vt:lpstr>UILabel API</vt:lpstr>
      <vt:lpstr>UILabel API Example</vt:lpstr>
      <vt:lpstr>Font Maker</vt:lpstr>
      <vt:lpstr>Font Maker教學</vt:lpstr>
      <vt:lpstr>Font Maker教學</vt:lpstr>
      <vt:lpstr>Font Maker教學</vt:lpstr>
      <vt:lpstr>Font Maker教學</vt:lpstr>
      <vt:lpstr>Font Maker教學</vt:lpstr>
      <vt:lpstr>Font Maker教學</vt:lpstr>
      <vt:lpstr>Anchors</vt:lpstr>
      <vt:lpstr>Anchors自動縮放功能</vt:lpstr>
      <vt:lpstr>Anchors參數</vt:lpstr>
      <vt:lpstr>Anchors 使用教學</vt:lpstr>
      <vt:lpstr>Anchors 使用教學</vt:lpstr>
      <vt:lpstr>Anchors 使用教學</vt:lpstr>
      <vt:lpstr>Control component</vt:lpstr>
      <vt:lpstr>Button</vt:lpstr>
      <vt:lpstr>Button</vt:lpstr>
      <vt:lpstr>Create a button</vt:lpstr>
      <vt:lpstr>Create a button</vt:lpstr>
      <vt:lpstr>Create a button</vt:lpstr>
      <vt:lpstr>Create a button</vt:lpstr>
      <vt:lpstr>UIButton Component</vt:lpstr>
      <vt:lpstr>UIButton Component-Color</vt:lpstr>
      <vt:lpstr>UIButton Component-Sprites</vt:lpstr>
      <vt:lpstr>UIButton Component-OnClick</vt:lpstr>
      <vt:lpstr>Create a button</vt:lpstr>
      <vt:lpstr>Prefab Toolbar</vt:lpstr>
      <vt:lpstr>NGUI Example 0 - Control Widget</vt:lpstr>
      <vt:lpstr>Example 7 - Scroll View (Panel)</vt:lpstr>
      <vt:lpstr>Example 11 - Drag &amp; Drop</vt:lpstr>
      <vt:lpstr>Unity其它技巧</vt:lpstr>
      <vt:lpstr>Unity Timer</vt:lpstr>
      <vt:lpstr>Unity Timer</vt:lpstr>
      <vt:lpstr>Time.deltaTime</vt:lpstr>
      <vt:lpstr>Time.time</vt:lpstr>
      <vt:lpstr>StartCoroutine</vt:lpstr>
      <vt:lpstr>Invoke Repeating</vt:lpstr>
      <vt:lpstr>Invoke Repeating Example</vt:lpstr>
      <vt:lpstr>Unity Scene</vt:lpstr>
      <vt:lpstr>Scene Change</vt:lpstr>
      <vt:lpstr>Unity Scene切換</vt:lpstr>
      <vt:lpstr>Unity Scene切換</vt:lpstr>
      <vt:lpstr>Unity Scene切換</vt:lpstr>
      <vt:lpstr>Unity Scene切換</vt:lpstr>
      <vt:lpstr>Scene parameter</vt:lpstr>
      <vt:lpstr>Unity Scene 變數傳遞</vt:lpstr>
      <vt:lpstr>使用PlayerPrefs變數傳遞</vt:lpstr>
      <vt:lpstr>PlayerPrefs變數傳遞方法</vt:lpstr>
      <vt:lpstr>PlayerPrefs 範例</vt:lpstr>
      <vt:lpstr>使用Static變數傳遞</vt:lpstr>
      <vt:lpstr>使用DontDestroyOnLoad()變數傳遞</vt:lpstr>
      <vt:lpstr>Homework</vt:lpstr>
      <vt:lpstr>Homework</vt:lpstr>
      <vt:lpstr>Homework-Example 7</vt:lpstr>
      <vt:lpstr>Homework-Hw1</vt:lpstr>
      <vt:lpstr>Homework-Hw2</vt:lpstr>
      <vt:lpstr>Thank for listening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2014-07-02T16:07:57Z</dcterms:created>
  <dcterms:modified xsi:type="dcterms:W3CDTF">2014-07-15T11:39:37Z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TC029208979991</vt:lpwstr>
  </property>
</Properties>
</file>